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88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B145D22-84EF-4E31-8383-EA447C5811F8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Chapter 5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467600" cy="1371600"/>
          </a:xfrm>
        </p:spPr>
        <p:txBody>
          <a:bodyPr>
            <a:normAutofit/>
          </a:bodyPr>
          <a:lstStyle/>
          <a:p>
            <a:r>
              <a:rPr lang="en-US" sz="3600" cap="none" dirty="0" smtClean="0"/>
              <a:t>Simulation Modeling</a:t>
            </a:r>
            <a:endParaRPr 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val="19611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718"/>
            <a:ext cx="8305800" cy="1371600"/>
          </a:xfrm>
        </p:spPr>
        <p:txBody>
          <a:bodyPr/>
          <a:lstStyle/>
          <a:p>
            <a:r>
              <a:rPr lang="en-US" cap="none" dirty="0"/>
              <a:t>Simulating Probabilistic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Project #5, page 193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7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Introduction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73563"/>
          </a:xfrm>
        </p:spPr>
        <p:txBody>
          <a:bodyPr/>
          <a:lstStyle/>
          <a:p>
            <a:r>
              <a:rPr lang="en-US" dirty="0"/>
              <a:t>In many situations a modeler is unable to construct an analytic (symbolic) model </a:t>
            </a:r>
            <a:r>
              <a:rPr lang="en-US" dirty="0" smtClean="0"/>
              <a:t>adequately explaining </a:t>
            </a:r>
            <a:r>
              <a:rPr lang="en-US" dirty="0"/>
              <a:t>the behavior being observed because of its complexity or the intractability of </a:t>
            </a:r>
            <a:r>
              <a:rPr lang="en-US" dirty="0" smtClean="0"/>
              <a:t>the proposed </a:t>
            </a:r>
            <a:r>
              <a:rPr lang="en-US" dirty="0"/>
              <a:t>explicative model</a:t>
            </a:r>
            <a:r>
              <a:rPr lang="en-US" dirty="0" smtClean="0"/>
              <a:t>.</a:t>
            </a:r>
          </a:p>
          <a:p>
            <a:r>
              <a:rPr lang="en-US" dirty="0"/>
              <a:t>In some circumstances, it may not be feasible either to observe the behavior </a:t>
            </a:r>
            <a:r>
              <a:rPr lang="en-US" dirty="0" smtClean="0"/>
              <a:t>directly or </a:t>
            </a:r>
            <a:r>
              <a:rPr lang="en-US" dirty="0"/>
              <a:t>to conduct experiments.</a:t>
            </a:r>
            <a:endParaRPr lang="en-US" dirty="0" smtClean="0"/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Elevator systems</a:t>
            </a:r>
          </a:p>
          <a:p>
            <a:pPr lvl="2"/>
            <a:r>
              <a:rPr lang="en-US" dirty="0" smtClean="0"/>
              <a:t>Communications network</a:t>
            </a:r>
          </a:p>
          <a:p>
            <a:pPr lvl="2"/>
            <a:r>
              <a:rPr lang="en-US" dirty="0" smtClean="0"/>
              <a:t>Location of machines in a new industrial plant</a:t>
            </a:r>
          </a:p>
          <a:p>
            <a:pPr lvl="2"/>
            <a:r>
              <a:rPr lang="en-US" dirty="0" smtClean="0"/>
              <a:t>Evacuation routes</a:t>
            </a:r>
          </a:p>
          <a:p>
            <a:pPr lvl="2"/>
            <a:r>
              <a:rPr lang="en-US" dirty="0" smtClean="0"/>
              <a:t>Drag forces on new designs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9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39000" cy="1371600"/>
          </a:xfrm>
        </p:spPr>
        <p:txBody>
          <a:bodyPr/>
          <a:lstStyle/>
          <a:p>
            <a:r>
              <a:rPr lang="en-US" cap="none" dirty="0" smtClean="0"/>
              <a:t>Monte Carlo Simulation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 Monte Carlo Simulation is a probabilistic technique (stochastic simulation) where a computer is used to draw samples of random numbers in order estimate the behavior of physical phenomena that may otherwise be </a:t>
            </a:r>
            <a:r>
              <a:rPr lang="en-US" dirty="0" err="1" smtClean="0"/>
              <a:t>untractable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Examples</a:t>
            </a:r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5200650" cy="136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94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5.1 Simulating Deterministic Behavior: Area Under a Curve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53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Approximation of </a:t>
            </a:r>
            <a:r>
              <a:rPr lang="el-GR" sz="2400" b="1" dirty="0" smtClean="0">
                <a:sym typeface="Euclid Symbol"/>
              </a:rPr>
              <a:t>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438900" cy="281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19650"/>
            <a:ext cx="668655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889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81800" cy="1371600"/>
          </a:xfrm>
        </p:spPr>
        <p:txBody>
          <a:bodyPr/>
          <a:lstStyle/>
          <a:p>
            <a:r>
              <a:rPr lang="en-US" cap="none" dirty="0" smtClean="0"/>
              <a:t>Volume Under a Surface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 of part of part of the sphere 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 smtClean="0"/>
              <a:t>2</a:t>
            </a:r>
            <a:r>
              <a:rPr lang="en-US" dirty="0" smtClean="0"/>
              <a:t> + z</a:t>
            </a:r>
            <a:r>
              <a:rPr lang="en-US" baseline="30000" dirty="0" smtClean="0"/>
              <a:t>2</a:t>
            </a:r>
            <a:r>
              <a:rPr lang="en-US" dirty="0" smtClean="0"/>
              <a:t> ≤ 1 that lies in the first octant (the actual volume is </a:t>
            </a:r>
            <a:r>
              <a:rPr lang="el-GR" dirty="0">
                <a:sym typeface="Euclid Symbol"/>
              </a:rPr>
              <a:t> </a:t>
            </a:r>
            <a:r>
              <a:rPr lang="en-US" dirty="0" smtClean="0"/>
              <a:t>/6 </a:t>
            </a:r>
            <a:r>
              <a:rPr lang="en-US" dirty="0" smtClean="0">
                <a:sym typeface="Symbol"/>
              </a:rPr>
              <a:t> 0.5236)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81301"/>
            <a:ext cx="2362200" cy="233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707"/>
            <a:ext cx="8315325" cy="68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07420"/>
            <a:ext cx="3505200" cy="275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6909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/>
          <a:lstStyle/>
          <a:p>
            <a:r>
              <a:rPr lang="en-US" cap="none" dirty="0" smtClean="0"/>
              <a:t>5.2 Generating Random Numbers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Middle-Square Method</a:t>
            </a:r>
          </a:p>
          <a:p>
            <a:pPr lvl="1"/>
            <a:r>
              <a:rPr lang="en-US" dirty="0"/>
              <a:t>Start with a four-digit number x</a:t>
            </a:r>
            <a:r>
              <a:rPr lang="en-US" baseline="-25000" dirty="0"/>
              <a:t>0</a:t>
            </a:r>
            <a:r>
              <a:rPr lang="en-US" dirty="0"/>
              <a:t>, called the seed.</a:t>
            </a:r>
          </a:p>
          <a:p>
            <a:pPr lvl="1"/>
            <a:r>
              <a:rPr lang="en-US" dirty="0" smtClean="0"/>
              <a:t>Square </a:t>
            </a:r>
            <a:r>
              <a:rPr lang="en-US" dirty="0"/>
              <a:t>it to obtain an eight-digit number (add a leading zero if necessary).</a:t>
            </a:r>
          </a:p>
          <a:p>
            <a:pPr lvl="1"/>
            <a:r>
              <a:rPr lang="en-US" dirty="0" smtClean="0"/>
              <a:t>Take </a:t>
            </a:r>
            <a:r>
              <a:rPr lang="en-US" dirty="0"/>
              <a:t>the middle four digits as the next random number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Example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Major drawback: tendency to degenerate to zero.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4495800"/>
            <a:ext cx="7667625" cy="7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887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/>
          <a:lstStyle/>
          <a:p>
            <a:r>
              <a:rPr lang="en-US" cap="none" dirty="0"/>
              <a:t>Generating 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Congruence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Modulus c</a:t>
            </a:r>
          </a:p>
          <a:p>
            <a:pPr lvl="2"/>
            <a:r>
              <a:rPr lang="en-US" dirty="0" smtClean="0"/>
              <a:t>Multiplier a</a:t>
            </a:r>
          </a:p>
          <a:p>
            <a:pPr lvl="2"/>
            <a:r>
              <a:rPr lang="en-US" dirty="0" smtClean="0"/>
              <a:t>Increment b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Cycling: At some point all pseudorandom number generators begin to cycle, i.e. the sequence repeats itself.</a:t>
            </a:r>
          </a:p>
          <a:p>
            <a:pPr lvl="2"/>
            <a:r>
              <a:rPr lang="en-US" dirty="0" smtClean="0"/>
              <a:t>Example</a:t>
            </a:r>
          </a:p>
          <a:p>
            <a:pPr lvl="3"/>
            <a:r>
              <a:rPr lang="en-US" dirty="0" smtClean="0"/>
              <a:t>With a=1, b=7, and c=10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19403"/>
            <a:ext cx="3733800" cy="423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745223"/>
            <a:ext cx="3429000" cy="32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096000"/>
            <a:ext cx="3733800" cy="378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509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15200" cy="1371600"/>
          </a:xfrm>
        </p:spPr>
        <p:txBody>
          <a:bodyPr/>
          <a:lstStyle/>
          <a:p>
            <a:r>
              <a:rPr lang="en-US" cap="none" dirty="0" smtClean="0"/>
              <a:t>5.3 Simulating Probabilistic Behavior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Relative frequency approach to Probability:</a:t>
            </a:r>
          </a:p>
          <a:p>
            <a:pPr lvl="2"/>
            <a:r>
              <a:rPr lang="en-US" dirty="0" smtClean="0"/>
              <a:t>Over the long run, the probability of an event can be thought of as the ratio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smtClean="0"/>
              <a:t>Law of Large numbers for a fair coin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63338"/>
            <a:ext cx="3581400" cy="7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24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718"/>
            <a:ext cx="8305800" cy="1371600"/>
          </a:xfrm>
        </p:spPr>
        <p:txBody>
          <a:bodyPr/>
          <a:lstStyle/>
          <a:p>
            <a:r>
              <a:rPr lang="en-US" cap="none" dirty="0"/>
              <a:t>Simulating Probabilistic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smtClean="0"/>
              <a:t>Monte Carlo simulation of the roll of a fair die.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dirty="0"/>
              <a:t>Monte Carlo simulation of the roll of </a:t>
            </a:r>
            <a:r>
              <a:rPr lang="en-US" dirty="0" smtClean="0"/>
              <a:t>an unfair </a:t>
            </a:r>
            <a:r>
              <a:rPr lang="en-US" dirty="0"/>
              <a:t>die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Non-uniform random numbers.</a:t>
            </a:r>
          </a:p>
          <a:p>
            <a:pPr lvl="2"/>
            <a:r>
              <a:rPr lang="en-US" dirty="0" smtClean="0"/>
              <a:t>Normally distributed random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49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2209</TotalTime>
  <Words>341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Essential</vt:lpstr>
      <vt:lpstr>Chapter 5</vt:lpstr>
      <vt:lpstr>Introduction</vt:lpstr>
      <vt:lpstr>Monte Carlo Simulation</vt:lpstr>
      <vt:lpstr>5.1 Simulating Deterministic Behavior: Area Under a Curve</vt:lpstr>
      <vt:lpstr>Volume Under a Surface</vt:lpstr>
      <vt:lpstr>5.2 Generating Random Numbers</vt:lpstr>
      <vt:lpstr>Generating Random Numbers</vt:lpstr>
      <vt:lpstr>5.3 Simulating Probabilistic Behavior</vt:lpstr>
      <vt:lpstr>Simulating Probabilistic Behavior</vt:lpstr>
      <vt:lpstr>Simulating Probabilistic Behavior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User</dc:creator>
  <cp:lastModifiedBy>User</cp:lastModifiedBy>
  <cp:revision>114</cp:revision>
  <dcterms:created xsi:type="dcterms:W3CDTF">2012-08-22T03:04:18Z</dcterms:created>
  <dcterms:modified xsi:type="dcterms:W3CDTF">2012-09-24T12:06:55Z</dcterms:modified>
</cp:coreProperties>
</file>