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91" r:id="rId3"/>
    <p:sldId id="300" r:id="rId4"/>
    <p:sldId id="311" r:id="rId5"/>
    <p:sldId id="314" r:id="rId6"/>
    <p:sldId id="313" r:id="rId7"/>
    <p:sldId id="315" r:id="rId8"/>
    <p:sldId id="316" r:id="rId9"/>
    <p:sldId id="317" r:id="rId10"/>
    <p:sldId id="319" r:id="rId11"/>
    <p:sldId id="320" r:id="rId12"/>
    <p:sldId id="31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B145D22-84EF-4E31-8383-EA447C5811F8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Chapter 4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467600" cy="1371600"/>
          </a:xfrm>
        </p:spPr>
        <p:txBody>
          <a:bodyPr>
            <a:normAutofit/>
          </a:bodyPr>
          <a:lstStyle/>
          <a:p>
            <a:r>
              <a:rPr lang="en-US" sz="3600" cap="none" dirty="0" smtClean="0"/>
              <a:t>Experimental Modeling</a:t>
            </a:r>
            <a:endParaRPr lang="en-US" sz="3600" cap="none" dirty="0"/>
          </a:p>
        </p:txBody>
      </p:sp>
    </p:spTree>
    <p:extLst>
      <p:ext uri="{BB962C8B-B14F-4D97-AF65-F5344CB8AC3E}">
        <p14:creationId xmlns:p14="http://schemas.microsoft.com/office/powerpoint/2010/main" val="196112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Cubic Spline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We still require to additional </a:t>
            </a:r>
            <a:r>
              <a:rPr lang="en-US" dirty="0"/>
              <a:t>independent equations. Although conditions on the derivatives at interior data points have been applied, </a:t>
            </a:r>
            <a:r>
              <a:rPr lang="en-US" dirty="0" smtClean="0"/>
              <a:t>nothing has </a:t>
            </a:r>
            <a:r>
              <a:rPr lang="en-US" dirty="0"/>
              <a:t>been said about the derivatives at the exterior </a:t>
            </a:r>
            <a:r>
              <a:rPr lang="en-US" dirty="0" smtClean="0"/>
              <a:t>endpoints.</a:t>
            </a:r>
          </a:p>
          <a:p>
            <a:pPr lvl="1"/>
            <a:endParaRPr lang="en-US" dirty="0"/>
          </a:p>
          <a:p>
            <a:r>
              <a:rPr lang="en-US" dirty="0" smtClean="0"/>
              <a:t>Natural Spline</a:t>
            </a:r>
          </a:p>
          <a:p>
            <a:pPr lvl="1"/>
            <a:r>
              <a:rPr lang="en-US" dirty="0" smtClean="0"/>
              <a:t>No change in the first derivative at</a:t>
            </a:r>
          </a:p>
          <a:p>
            <a:pPr marL="274320" lvl="1" indent="0">
              <a:buNone/>
            </a:pPr>
            <a:r>
              <a:rPr lang="en-US" dirty="0" smtClean="0"/>
              <a:t>   the exterior endpoints</a:t>
            </a:r>
          </a:p>
          <a:p>
            <a:pPr lvl="2"/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181600"/>
            <a:ext cx="3220591" cy="919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199" y="3962400"/>
            <a:ext cx="2771401" cy="283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Cubic Spline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752600"/>
            <a:ext cx="4800600" cy="38687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Clamped Spline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derivatives at the exterior </a:t>
            </a:r>
            <a:r>
              <a:rPr lang="en-US" dirty="0" smtClean="0"/>
              <a:t>endpoints are </a:t>
            </a:r>
            <a:r>
              <a:rPr lang="en-US" dirty="0"/>
              <a:t>known and are given by </a:t>
            </a:r>
            <a:r>
              <a:rPr lang="en-US" dirty="0" smtClean="0"/>
              <a:t>f ’(x</a:t>
            </a:r>
            <a:r>
              <a:rPr lang="en-US" baseline="-25000" dirty="0" smtClean="0"/>
              <a:t>1</a:t>
            </a:r>
            <a:r>
              <a:rPr lang="en-US" dirty="0"/>
              <a:t>) and </a:t>
            </a:r>
            <a:r>
              <a:rPr lang="en-US" dirty="0" smtClean="0"/>
              <a:t>f ’(x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our example, solving the algebraic system of eight equations in eight unknowns: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41570"/>
            <a:ext cx="4257301" cy="816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230" y="1524000"/>
            <a:ext cx="3225969" cy="2612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987042"/>
            <a:ext cx="1466350" cy="1630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92" y="4284563"/>
            <a:ext cx="3914708" cy="249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91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Cubic Spline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1336291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n-US" dirty="0"/>
              <a:t>The construction of cubic splines for more data points proceeds in the same </a:t>
            </a:r>
            <a:r>
              <a:rPr lang="en-US" dirty="0" smtClean="0"/>
              <a:t>manner. That </a:t>
            </a:r>
            <a:r>
              <a:rPr lang="en-US" dirty="0"/>
              <a:t>is, each spline is forced to pass through the endpoints of the interval over which it </a:t>
            </a:r>
            <a:r>
              <a:rPr lang="en-US" dirty="0" smtClean="0"/>
              <a:t>is deﬁned</a:t>
            </a:r>
            <a:r>
              <a:rPr lang="en-US" dirty="0"/>
              <a:t>, the ﬁrst and second derivatives </a:t>
            </a:r>
            <a:r>
              <a:rPr lang="en-US" dirty="0" smtClean="0"/>
              <a:t>of adjacent </a:t>
            </a:r>
            <a:r>
              <a:rPr lang="en-US" dirty="0"/>
              <a:t>splines are forced to match at the </a:t>
            </a:r>
            <a:r>
              <a:rPr lang="en-US" dirty="0" smtClean="0"/>
              <a:t>interior data </a:t>
            </a:r>
            <a:r>
              <a:rPr lang="en-US" dirty="0"/>
              <a:t>points, and either the clamped or natural conditions are applied at the two exterior </a:t>
            </a:r>
            <a:r>
              <a:rPr lang="en-US" dirty="0" smtClean="0"/>
              <a:t>data points</a:t>
            </a:r>
            <a:r>
              <a:rPr lang="en-US" dirty="0"/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980" y="6151215"/>
            <a:ext cx="3920041" cy="622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65065"/>
            <a:ext cx="4069022" cy="3083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894" y="2889177"/>
            <a:ext cx="4187306" cy="313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108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Introduction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1"/>
            <a:ext cx="8534400" cy="3124199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Recall the difference between curve fitting and interpolation.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many cases the modeler is unable to construct a tractable </a:t>
            </a:r>
            <a:r>
              <a:rPr lang="en-US" dirty="0" smtClean="0"/>
              <a:t>model form </a:t>
            </a:r>
            <a:r>
              <a:rPr lang="en-US" dirty="0"/>
              <a:t>that satisfactorily explains the behavior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modeler may conduct experiments (or otherwise gather data) to investigate the </a:t>
            </a:r>
            <a:r>
              <a:rPr lang="en-US" dirty="0" smtClean="0"/>
              <a:t>behavior </a:t>
            </a:r>
            <a:r>
              <a:rPr lang="en-US" dirty="0"/>
              <a:t>of the dependent variable(s) for selected values of the independent variable(s) </a:t>
            </a:r>
            <a:r>
              <a:rPr lang="en-US" dirty="0" smtClean="0"/>
              <a:t>within some </a:t>
            </a:r>
            <a:r>
              <a:rPr lang="en-US" dirty="0"/>
              <a:t>range.</a:t>
            </a:r>
          </a:p>
          <a:p>
            <a:pPr lvl="2"/>
            <a:r>
              <a:rPr lang="en-US" dirty="0" smtClean="0"/>
              <a:t>With this information, the </a:t>
            </a:r>
            <a:r>
              <a:rPr lang="en-US" dirty="0"/>
              <a:t>modeler </a:t>
            </a:r>
            <a:r>
              <a:rPr lang="en-US" dirty="0" smtClean="0"/>
              <a:t>can construct </a:t>
            </a:r>
            <a:r>
              <a:rPr lang="en-US" dirty="0"/>
              <a:t>an empirical model based on </a:t>
            </a:r>
            <a:r>
              <a:rPr lang="en-US" dirty="0" smtClean="0"/>
              <a:t>the collected </a:t>
            </a:r>
            <a:r>
              <a:rPr lang="en-US" dirty="0"/>
              <a:t>data rather than select a model based on certain assumptions.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724400"/>
            <a:ext cx="8013700" cy="1958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939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4.1 Harvesting in the Chesapeake </a:t>
            </a:r>
            <a:r>
              <a:rPr lang="en-US" cap="none" dirty="0" smtClean="0"/>
              <a:t>Bay and </a:t>
            </a:r>
            <a:r>
              <a:rPr lang="en-US" cap="none" dirty="0"/>
              <a:t>Other One-Term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686800" cy="4373563"/>
          </a:xfrm>
        </p:spPr>
        <p:txBody>
          <a:bodyPr/>
          <a:lstStyle/>
          <a:p>
            <a:pPr lvl="1"/>
            <a:r>
              <a:rPr lang="en-US" dirty="0" smtClean="0"/>
              <a:t>Consider </a:t>
            </a:r>
            <a:r>
              <a:rPr lang="en-US" dirty="0"/>
              <a:t>a situation in which a modeler has collected some data but is unable </a:t>
            </a:r>
            <a:r>
              <a:rPr lang="en-US" dirty="0" smtClean="0"/>
              <a:t>to construct </a:t>
            </a:r>
            <a:r>
              <a:rPr lang="en-US" dirty="0"/>
              <a:t>an explicative model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Harvesting of bluefish and blue crabs versus time (the model may help to predict availability).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982" y="3043382"/>
            <a:ext cx="5876636" cy="3763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1371600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Harvesting </a:t>
            </a:r>
            <a:r>
              <a:rPr lang="en-US" cap="none" dirty="0"/>
              <a:t>in the Chesapeake </a:t>
            </a:r>
            <a:r>
              <a:rPr lang="en-US" cap="none" dirty="0" smtClean="0"/>
              <a:t>Bay and </a:t>
            </a:r>
            <a:r>
              <a:rPr lang="en-US" cap="none" dirty="0"/>
              <a:t>Other One-Term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686800" cy="4373563"/>
          </a:xfrm>
        </p:spPr>
        <p:txBody>
          <a:bodyPr/>
          <a:lstStyle/>
          <a:p>
            <a:pPr lvl="1"/>
            <a:r>
              <a:rPr lang="en-US" dirty="0" smtClean="0"/>
              <a:t>Use the Ladder of Transformations to linearize the data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233" y="2209800"/>
            <a:ext cx="4462913" cy="22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76914"/>
            <a:ext cx="4501946" cy="2381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75064"/>
            <a:ext cx="1441685" cy="420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2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67600" cy="1371600"/>
          </a:xfrm>
        </p:spPr>
        <p:txBody>
          <a:bodyPr/>
          <a:lstStyle/>
          <a:p>
            <a:r>
              <a:rPr lang="en-US" cap="none" dirty="0"/>
              <a:t>4.2 High-Order Polynomial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3820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Polynomial Models</a:t>
            </a:r>
          </a:p>
          <a:p>
            <a:pPr lvl="1"/>
            <a:r>
              <a:rPr lang="en-US" dirty="0" smtClean="0"/>
              <a:t>You need a polynomial of degree at most n to fit the polynomial uniquely (and exactly) through a data set with n points. Why?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59150"/>
            <a:ext cx="8375650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052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67600" cy="1371600"/>
          </a:xfrm>
        </p:spPr>
        <p:txBody>
          <a:bodyPr/>
          <a:lstStyle/>
          <a:p>
            <a:r>
              <a:rPr lang="en-US" cap="none" dirty="0" smtClean="0"/>
              <a:t>High-Order </a:t>
            </a:r>
            <a:r>
              <a:rPr lang="en-US" cap="none" dirty="0"/>
              <a:t>Polynomial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1"/>
            <a:ext cx="8991600" cy="198119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Advantages and Disadvantages of High-Order </a:t>
            </a:r>
            <a:r>
              <a:rPr lang="en-US" dirty="0" smtClean="0"/>
              <a:t>Polynomials</a:t>
            </a:r>
          </a:p>
          <a:p>
            <a:pPr lvl="1"/>
            <a:r>
              <a:rPr lang="en-US" dirty="0" smtClean="0"/>
              <a:t>Advantages</a:t>
            </a:r>
          </a:p>
          <a:p>
            <a:pPr lvl="2"/>
            <a:r>
              <a:rPr lang="en-US" dirty="0" smtClean="0"/>
              <a:t>Easy to integrate and to differentiate</a:t>
            </a:r>
          </a:p>
          <a:p>
            <a:pPr lvl="1"/>
            <a:r>
              <a:rPr lang="en-US" dirty="0" smtClean="0"/>
              <a:t>Disadvantages</a:t>
            </a:r>
          </a:p>
          <a:p>
            <a:pPr lvl="2"/>
            <a:r>
              <a:rPr lang="en-US" dirty="0" smtClean="0"/>
              <a:t>Rational functions are far more appropriate to approximate data sets having a vertical asymptote.</a:t>
            </a:r>
          </a:p>
          <a:p>
            <a:pPr lvl="2"/>
            <a:r>
              <a:rPr lang="en-US" dirty="0" smtClean="0"/>
              <a:t>High order polynomials tend to oscillate severely near the endpoints of the interval of the data set.</a:t>
            </a:r>
          </a:p>
          <a:p>
            <a:pPr lvl="2"/>
            <a:r>
              <a:rPr lang="en-US" dirty="0" smtClean="0"/>
              <a:t>Very sensitive to small changes in the data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4286480" cy="58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79" y="3575148"/>
            <a:ext cx="3824565" cy="2673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8" y="3352800"/>
            <a:ext cx="3852862" cy="347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47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15200" cy="1371600"/>
          </a:xfrm>
        </p:spPr>
        <p:txBody>
          <a:bodyPr/>
          <a:lstStyle/>
          <a:p>
            <a:r>
              <a:rPr lang="en-US" cap="none" dirty="0" smtClean="0"/>
              <a:t>4.4 Cubic Spline Models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Cubic Spline Interpolation</a:t>
            </a:r>
          </a:p>
          <a:p>
            <a:pPr lvl="1"/>
            <a:r>
              <a:rPr lang="en-US" dirty="0" smtClean="0"/>
              <a:t>By </a:t>
            </a:r>
            <a:r>
              <a:rPr lang="en-US" dirty="0"/>
              <a:t>using different cubic polynomials between successive pairs of data </a:t>
            </a:r>
            <a:r>
              <a:rPr lang="en-US" dirty="0" smtClean="0"/>
              <a:t>points, we </a:t>
            </a:r>
            <a:r>
              <a:rPr lang="en-US" dirty="0"/>
              <a:t>can capture the trend of the data regardless of the nature of the underlying </a:t>
            </a:r>
            <a:r>
              <a:rPr lang="en-US" dirty="0" smtClean="0"/>
              <a:t>relationship, while </a:t>
            </a:r>
            <a:r>
              <a:rPr lang="en-US" dirty="0"/>
              <a:t>simultaneously reducing the tendency toward oscillation and the sensitivity to </a:t>
            </a:r>
            <a:r>
              <a:rPr lang="en-US" dirty="0" smtClean="0"/>
              <a:t>changes in </a:t>
            </a:r>
            <a:r>
              <a:rPr lang="en-US" dirty="0"/>
              <a:t>the data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Linear Spline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683166"/>
            <a:ext cx="1612985" cy="1793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223125"/>
            <a:ext cx="2420045" cy="248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313" y="4648450"/>
            <a:ext cx="3700087" cy="147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678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Cubic Spline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Consider now a model that has continuous first and second derivatives</a:t>
            </a:r>
          </a:p>
          <a:p>
            <a:pPr lvl="2"/>
            <a:r>
              <a:rPr lang="en-US" dirty="0" smtClean="0"/>
              <a:t>Define a separate spline functions for the intervals [x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) and [x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]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82614"/>
            <a:ext cx="3807621" cy="2737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754" y="6104085"/>
            <a:ext cx="4479078" cy="654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827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Cubic Spline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spline </a:t>
            </a:r>
            <a:r>
              <a:rPr lang="en-US" dirty="0" smtClean="0"/>
              <a:t>should pass </a:t>
            </a:r>
            <a:r>
              <a:rPr lang="en-US" dirty="0"/>
              <a:t>through </a:t>
            </a:r>
            <a:r>
              <a:rPr lang="en-US" dirty="0" smtClean="0"/>
              <a:t>the two </a:t>
            </a:r>
            <a:r>
              <a:rPr lang="en-US" dirty="0"/>
              <a:t>data points </a:t>
            </a:r>
            <a:r>
              <a:rPr lang="en-US" dirty="0" smtClean="0"/>
              <a:t>speciﬁed by </a:t>
            </a:r>
            <a:r>
              <a:rPr lang="en-US" dirty="0"/>
              <a:t>the interval over which the spline is deﬁned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Smoothness</a:t>
            </a:r>
          </a:p>
          <a:p>
            <a:pPr lvl="2"/>
            <a:r>
              <a:rPr lang="en-US" dirty="0" smtClean="0"/>
              <a:t>Adjacent first and second derivatives must match at the interior data point (in this case, when x = x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95600"/>
            <a:ext cx="4394160" cy="162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042" y="5695049"/>
            <a:ext cx="6559917" cy="43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689" y="6147060"/>
            <a:ext cx="5004621" cy="405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019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2204</TotalTime>
  <Words>546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Essential</vt:lpstr>
      <vt:lpstr>Chapter 4</vt:lpstr>
      <vt:lpstr>Introduction</vt:lpstr>
      <vt:lpstr>4.1 Harvesting in the Chesapeake Bay and Other One-Term Models</vt:lpstr>
      <vt:lpstr>Harvesting in the Chesapeake Bay and Other One-Term Models</vt:lpstr>
      <vt:lpstr>4.2 High-Order Polynomial Models</vt:lpstr>
      <vt:lpstr>High-Order Polynomial Models</vt:lpstr>
      <vt:lpstr>4.4 Cubic Spline Models</vt:lpstr>
      <vt:lpstr>Cubic Spline Models</vt:lpstr>
      <vt:lpstr>Cubic Spline Models</vt:lpstr>
      <vt:lpstr>Cubic Spline Models</vt:lpstr>
      <vt:lpstr>Cubic Spline Models</vt:lpstr>
      <vt:lpstr>Cubic Spline Models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User</dc:creator>
  <cp:lastModifiedBy>German Vargas</cp:lastModifiedBy>
  <cp:revision>119</cp:revision>
  <dcterms:created xsi:type="dcterms:W3CDTF">2012-08-22T03:04:18Z</dcterms:created>
  <dcterms:modified xsi:type="dcterms:W3CDTF">2012-11-30T13:31:34Z</dcterms:modified>
</cp:coreProperties>
</file>