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8" r:id="rId9"/>
    <p:sldId id="297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B145D22-84EF-4E31-8383-EA447C5811F8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Chapter 3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467600" cy="1371600"/>
          </a:xfrm>
        </p:spPr>
        <p:txBody>
          <a:bodyPr>
            <a:normAutofit/>
          </a:bodyPr>
          <a:lstStyle/>
          <a:p>
            <a:r>
              <a:rPr lang="en-US" sz="3600" cap="none" dirty="0" smtClean="0"/>
              <a:t>Model Fitting</a:t>
            </a:r>
            <a:endParaRPr lang="en-US" sz="3600" cap="none" dirty="0"/>
          </a:p>
        </p:txBody>
      </p:sp>
    </p:spTree>
    <p:extLst>
      <p:ext uri="{BB962C8B-B14F-4D97-AF65-F5344CB8AC3E}">
        <p14:creationId xmlns:p14="http://schemas.microsoft.com/office/powerpoint/2010/main" xmlns="" val="196112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Transforming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An alternative technique:</a:t>
            </a:r>
          </a:p>
          <a:p>
            <a:pPr lvl="2"/>
            <a:r>
              <a:rPr lang="en-US" dirty="0" smtClean="0"/>
              <a:t>Take the </a:t>
            </a:r>
            <a:r>
              <a:rPr lang="en-US" dirty="0"/>
              <a:t>logarithm of each side of the equation y = </a:t>
            </a:r>
            <a:r>
              <a:rPr lang="en-US" dirty="0" err="1" smtClean="0"/>
              <a:t>Ce</a:t>
            </a:r>
            <a:r>
              <a:rPr lang="en-US" baseline="30000" dirty="0" err="1" smtClean="0"/>
              <a:t>x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obtain</a:t>
            </a:r>
          </a:p>
          <a:p>
            <a:pPr lvl="2"/>
            <a:r>
              <a:rPr lang="es-ES" dirty="0" err="1"/>
              <a:t>ln</a:t>
            </a:r>
            <a:r>
              <a:rPr lang="es-ES" dirty="0"/>
              <a:t> y = </a:t>
            </a:r>
            <a:r>
              <a:rPr lang="es-ES" dirty="0" err="1"/>
              <a:t>ln</a:t>
            </a:r>
            <a:r>
              <a:rPr lang="es-ES" dirty="0"/>
              <a:t> C + </a:t>
            </a:r>
            <a:r>
              <a:rPr lang="es-ES" dirty="0" smtClean="0"/>
              <a:t>x</a:t>
            </a:r>
          </a:p>
          <a:p>
            <a:pPr lvl="2"/>
            <a:endParaRPr lang="es-ES" dirty="0"/>
          </a:p>
          <a:p>
            <a:pPr lvl="2"/>
            <a:endParaRPr lang="es-ES" dirty="0" smtClean="0"/>
          </a:p>
          <a:p>
            <a:pPr lvl="2"/>
            <a:endParaRPr lang="es-ES" dirty="0"/>
          </a:p>
          <a:p>
            <a:pPr lvl="2"/>
            <a:endParaRPr lang="es-ES" dirty="0" smtClean="0"/>
          </a:p>
          <a:p>
            <a:pPr lvl="2"/>
            <a:endParaRPr lang="es-ES" dirty="0"/>
          </a:p>
          <a:p>
            <a:pPr lvl="2"/>
            <a:endParaRPr lang="es-E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intercept </a:t>
            </a:r>
            <a:r>
              <a:rPr lang="en-US" dirty="0" err="1"/>
              <a:t>ln</a:t>
            </a:r>
            <a:r>
              <a:rPr lang="en-US" dirty="0"/>
              <a:t> C is approximately </a:t>
            </a:r>
            <a:r>
              <a:rPr lang="en-US" dirty="0" smtClean="0"/>
              <a:t>1.1, giving C </a:t>
            </a:r>
            <a:r>
              <a:rPr lang="en-US" dirty="0"/>
              <a:t>= e</a:t>
            </a:r>
            <a:r>
              <a:rPr lang="en-US" baseline="30000" dirty="0"/>
              <a:t>1.1</a:t>
            </a:r>
            <a:r>
              <a:rPr lang="en-US" dirty="0"/>
              <a:t> ≈ 3.0 as before.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502383"/>
            <a:ext cx="2819400" cy="917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90800"/>
            <a:ext cx="2895600" cy="21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68980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3.2 Analytic Methods of Model Fitting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686800" cy="4373563"/>
          </a:xfrm>
        </p:spPr>
        <p:txBody>
          <a:bodyPr/>
          <a:lstStyle/>
          <a:p>
            <a:pPr lvl="1"/>
            <a:r>
              <a:rPr lang="en-US" dirty="0" err="1" smtClean="0"/>
              <a:t>Chebyshev</a:t>
            </a:r>
            <a:r>
              <a:rPr lang="en-US" dirty="0" smtClean="0"/>
              <a:t> Approximation Criterion</a:t>
            </a:r>
          </a:p>
          <a:p>
            <a:pPr lvl="2"/>
            <a:r>
              <a:rPr lang="en-US" dirty="0" smtClean="0"/>
              <a:t>Given a collection of m data points (x</a:t>
            </a:r>
            <a:r>
              <a:rPr lang="en-US" baseline="-25000" dirty="0" smtClean="0"/>
              <a:t>i</a:t>
            </a:r>
            <a:r>
              <a:rPr lang="en-US" dirty="0" smtClean="0"/>
              <a:t> 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), </a:t>
            </a:r>
            <a:r>
              <a:rPr lang="en-US" dirty="0" err="1" smtClean="0"/>
              <a:t>i</a:t>
            </a:r>
            <a:r>
              <a:rPr lang="en-US" dirty="0" smtClean="0"/>
              <a:t> = 1 , 2, … , m, </a:t>
            </a:r>
            <a:r>
              <a:rPr lang="en-US" dirty="0" err="1" smtClean="0"/>
              <a:t>ﬁt</a:t>
            </a:r>
            <a:r>
              <a:rPr lang="en-US" dirty="0" smtClean="0"/>
              <a:t> the collection to the line y = m x + b, determined by the parameters a and b, that minimizes the distance between any data point (x</a:t>
            </a:r>
            <a:r>
              <a:rPr lang="en-US" baseline="-25000" dirty="0" smtClean="0"/>
              <a:t>i</a:t>
            </a:r>
            <a:r>
              <a:rPr lang="en-US" dirty="0" smtClean="0"/>
              <a:t> 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 and its corresponding data point on the line (x</a:t>
            </a:r>
            <a:r>
              <a:rPr lang="en-US" baseline="-25000" dirty="0" smtClean="0"/>
              <a:t>i</a:t>
            </a:r>
            <a:r>
              <a:rPr lang="en-US" dirty="0" smtClean="0"/>
              <a:t> , </a:t>
            </a:r>
            <a:r>
              <a:rPr lang="en-US" dirty="0" err="1" smtClean="0"/>
              <a:t>ax</a:t>
            </a:r>
            <a:r>
              <a:rPr lang="en-US" baseline="-25000" dirty="0" err="1" smtClean="0"/>
              <a:t>i</a:t>
            </a:r>
            <a:r>
              <a:rPr lang="en-US" dirty="0" smtClean="0"/>
              <a:t> + b). That is, minimize the largest absolute deviation |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 − y(x</a:t>
            </a:r>
            <a:r>
              <a:rPr lang="en-US" baseline="-25000" dirty="0" smtClean="0"/>
              <a:t>i</a:t>
            </a:r>
            <a:r>
              <a:rPr lang="en-US" dirty="0" smtClean="0"/>
              <a:t>)| over the entire collection of data points.</a:t>
            </a:r>
          </a:p>
          <a:p>
            <a:pPr lvl="2"/>
            <a:r>
              <a:rPr lang="en-US" dirty="0" smtClean="0"/>
              <a:t>Linear Programming</a:t>
            </a:r>
          </a:p>
          <a:p>
            <a:pPr lvl="3"/>
            <a:r>
              <a:rPr lang="en-US" dirty="0" smtClean="0"/>
              <a:t>Simplex Method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Minimizing the Sum of the Absolute Deviations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5292794"/>
            <a:ext cx="1771650" cy="87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Analytic Methods of Model 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7848600" cy="4373563"/>
          </a:xfrm>
        </p:spPr>
        <p:txBody>
          <a:bodyPr/>
          <a:lstStyle/>
          <a:p>
            <a:pPr lvl="1"/>
            <a:r>
              <a:rPr lang="en-US" dirty="0" smtClean="0"/>
              <a:t>Least Squares Criterion.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Proof of the Minimization of the Mean Squared Residual (MSR)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181225"/>
            <a:ext cx="23431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72400" cy="1371600"/>
          </a:xfrm>
        </p:spPr>
        <p:txBody>
          <a:bodyPr/>
          <a:lstStyle/>
          <a:p>
            <a:r>
              <a:rPr lang="en-US" cap="none" dirty="0" smtClean="0"/>
              <a:t>3.3 Applying the Least-Squares Criterion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73563"/>
          </a:xfrm>
        </p:spPr>
        <p:txBody>
          <a:bodyPr/>
          <a:lstStyle/>
          <a:p>
            <a:r>
              <a:rPr lang="en-US" dirty="0" smtClean="0"/>
              <a:t>Fitting a Straight Line</a:t>
            </a:r>
          </a:p>
          <a:p>
            <a:pPr lvl="1"/>
            <a:r>
              <a:rPr lang="en-US" dirty="0" smtClean="0"/>
              <a:t>Suppose a model of the form y = Ax + B</a:t>
            </a:r>
          </a:p>
          <a:p>
            <a:pPr lvl="2"/>
            <a:r>
              <a:rPr lang="en-US" dirty="0" smtClean="0"/>
              <a:t>Denote the least-squares estimate of y = Ax + B by y = ax + b.</a:t>
            </a:r>
          </a:p>
          <a:p>
            <a:pPr lvl="2"/>
            <a:r>
              <a:rPr lang="en-US" dirty="0" smtClean="0"/>
              <a:t>Applying the least-squares criterion to this situation requires the minimization of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A necessary condition for optimality is that the two partial derivatives ∂S/∂a and ∂S/∂b equal zero, yielding the equations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488825"/>
            <a:ext cx="4462462" cy="838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1" y="5256448"/>
            <a:ext cx="3657599" cy="160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276600" y="5257800"/>
            <a:ext cx="31242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/>
          <a:lstStyle/>
          <a:p>
            <a:r>
              <a:rPr lang="en-US" cap="none" dirty="0" smtClean="0"/>
              <a:t>Applying the Least-Squares Criterion for a Straight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Show that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slope</a:t>
            </a:r>
            <a:r>
              <a:rPr lang="en-US" dirty="0" smtClean="0"/>
              <a:t> is given by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y intercept </a:t>
            </a:r>
            <a:r>
              <a:rPr lang="en-US" dirty="0" smtClean="0"/>
              <a:t>is given by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equations are called the </a:t>
            </a:r>
            <a:r>
              <a:rPr lang="en-US" b="1" dirty="0" smtClean="0"/>
              <a:t>Normal Equations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3613" y="2667000"/>
            <a:ext cx="4243387" cy="115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4550" y="4495800"/>
            <a:ext cx="4718715" cy="114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Fitting a Power Curve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Use the least-squares criterion to fit a curve of the form y=</a:t>
            </a:r>
            <a:r>
              <a:rPr lang="en-US" dirty="0" err="1" smtClean="0"/>
              <a:t>Ax</a:t>
            </a:r>
            <a:r>
              <a:rPr lang="en-US" baseline="30000" dirty="0" err="1" smtClean="0"/>
              <a:t>n</a:t>
            </a:r>
            <a:r>
              <a:rPr lang="en-US" dirty="0" smtClean="0"/>
              <a:t>, where n is fixed, to a given collection of data points.</a:t>
            </a:r>
          </a:p>
          <a:p>
            <a:pPr lvl="2"/>
            <a:r>
              <a:rPr lang="en-US" dirty="0" smtClean="0"/>
              <a:t>Application of the criterion requires minimization of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/>
              <a:t>A necessary condition for optimality is that the derivative </a:t>
            </a:r>
            <a:r>
              <a:rPr lang="en-US" dirty="0" smtClean="0"/>
              <a:t>ds/da </a:t>
            </a:r>
            <a:r>
              <a:rPr lang="en-US" dirty="0"/>
              <a:t>equal zero, giving </a:t>
            </a:r>
            <a:r>
              <a:rPr lang="en-US" dirty="0" smtClean="0"/>
              <a:t>the equation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0100" y="2768600"/>
            <a:ext cx="4876800" cy="1007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806311"/>
            <a:ext cx="3810000" cy="990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Fitting a Power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Solving for a: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</a:t>
            </a:r>
          </a:p>
          <a:p>
            <a:pPr lvl="2"/>
            <a:r>
              <a:rPr lang="en-US" dirty="0" smtClean="0"/>
              <a:t>Fit y=Ax2 to the following data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81200"/>
            <a:ext cx="1871662" cy="1059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84951904"/>
              </p:ext>
            </p:extLst>
          </p:nvPr>
        </p:nvGraphicFramePr>
        <p:xfrm>
          <a:off x="1524000" y="4114800"/>
          <a:ext cx="1600200" cy="1981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/>
                <a:gridCol w="800100"/>
              </a:tblGrid>
              <a:tr h="339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x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y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12.4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993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/>
          <a:lstStyle/>
          <a:p>
            <a:r>
              <a:rPr lang="en-US" cap="none" dirty="0" smtClean="0"/>
              <a:t>Transformed Least-Squares Fit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Suppose we wish to ﬁt the power curve </a:t>
            </a:r>
            <a:r>
              <a:rPr lang="en-US" dirty="0" smtClean="0"/>
              <a:t>y=</a:t>
            </a:r>
            <a:r>
              <a:rPr lang="en-US" dirty="0" err="1" smtClean="0"/>
              <a:t>Ax</a:t>
            </a:r>
            <a:r>
              <a:rPr lang="en-US" baseline="30000" dirty="0" err="1" smtClean="0"/>
              <a:t>N</a:t>
            </a:r>
            <a:r>
              <a:rPr lang="en-US" dirty="0" smtClean="0"/>
              <a:t> </a:t>
            </a:r>
            <a:r>
              <a:rPr lang="en-US" dirty="0"/>
              <a:t>to a collection of data points. </a:t>
            </a:r>
            <a:r>
              <a:rPr lang="en-US" dirty="0" smtClean="0"/>
              <a:t>Let’s denote </a:t>
            </a:r>
            <a:r>
              <a:rPr lang="en-US" dirty="0"/>
              <a:t>the estimate of A by </a:t>
            </a:r>
            <a:r>
              <a:rPr lang="en-US" dirty="0">
                <a:sym typeface="Euclid Symbol"/>
              </a:rPr>
              <a:t></a:t>
            </a:r>
            <a:r>
              <a:rPr lang="en-US" dirty="0" smtClean="0"/>
              <a:t> </a:t>
            </a:r>
            <a:r>
              <a:rPr lang="en-US" dirty="0"/>
              <a:t>and the estimate of N by n. Taking the logarithm of </a:t>
            </a:r>
            <a:r>
              <a:rPr lang="en-US" dirty="0" smtClean="0"/>
              <a:t>both sides </a:t>
            </a:r>
            <a:r>
              <a:rPr lang="en-US" dirty="0"/>
              <a:t>of the equation y = </a:t>
            </a:r>
            <a:r>
              <a:rPr lang="en-US" dirty="0" smtClean="0">
                <a:sym typeface="Euclid Symbol"/>
              </a:rPr>
              <a:t></a:t>
            </a:r>
            <a:r>
              <a:rPr lang="en-US" dirty="0" err="1" smtClean="0"/>
              <a:t>x</a:t>
            </a:r>
            <a:r>
              <a:rPr lang="en-US" baseline="30000" dirty="0" err="1" smtClean="0"/>
              <a:t>n</a:t>
            </a:r>
            <a:r>
              <a:rPr lang="en-US" dirty="0" smtClean="0"/>
              <a:t> yields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Since the resulting graph is a straight line, we can use the </a:t>
            </a:r>
            <a:r>
              <a:rPr lang="en-US" b="1" dirty="0" smtClean="0"/>
              <a:t>Normal Equations</a:t>
            </a:r>
            <a:r>
              <a:rPr lang="en-US" dirty="0" smtClean="0"/>
              <a:t> (for the same data set in the example)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4163" y="3095625"/>
            <a:ext cx="2433637" cy="464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48468"/>
            <a:ext cx="5943600" cy="1966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86000" y="4548468"/>
            <a:ext cx="5181600" cy="1966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92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/>
          <a:lstStyle/>
          <a:p>
            <a:r>
              <a:rPr lang="en-US" cap="none" dirty="0"/>
              <a:t>Transformed Least-Squares Fit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752600"/>
                <a:ext cx="8153400" cy="4724400"/>
              </a:xfrm>
            </p:spPr>
            <p:txBody>
              <a:bodyPr>
                <a:normAutofit/>
              </a:bodyPr>
              <a:lstStyle/>
              <a:p>
                <a:pPr lvl="2"/>
                <a:r>
                  <a:rPr lang="en-US" dirty="0" smtClean="0"/>
                  <a:t>Show that the least-squares model results in</a:t>
                </a:r>
              </a:p>
              <a:p>
                <a:pPr lvl="3"/>
                <a:r>
                  <a:rPr lang="en-US" dirty="0" smtClean="0"/>
                  <a:t>y = 3.0852 x</a:t>
                </a:r>
                <a:r>
                  <a:rPr lang="en-US" baseline="30000" dirty="0" smtClean="0"/>
                  <a:t>2.0628</a:t>
                </a:r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Suppose we still wish to fit a quadratic y = Ax</a:t>
                </a:r>
                <a:r>
                  <a:rPr lang="en-US" baseline="30000" dirty="0" smtClean="0"/>
                  <a:t>2</a:t>
                </a:r>
                <a:r>
                  <a:rPr lang="en-US" dirty="0"/>
                  <a:t> to the collection of data. </a:t>
                </a:r>
                <a:r>
                  <a:rPr lang="en-US" dirty="0" smtClean="0"/>
                  <a:t>Denote the </a:t>
                </a:r>
                <a:r>
                  <a:rPr lang="en-US" dirty="0"/>
                  <a:t>estimate of A by </a:t>
                </a:r>
                <a:r>
                  <a:rPr lang="en-US" dirty="0" smtClean="0"/>
                  <a:t>a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.</a:t>
                </a:r>
              </a:p>
              <a:p>
                <a:pPr lvl="2"/>
                <a:r>
                  <a:rPr lang="en-US" dirty="0"/>
                  <a:t>Taking the logarithm of both sides of the equation y = </a:t>
                </a:r>
                <a:r>
                  <a:rPr lang="en-US" dirty="0" smtClean="0"/>
                  <a:t>a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yields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2"/>
                <a:r>
                  <a:rPr lang="en-US" dirty="0"/>
                  <a:t>Application of the criterion requires minimization </a:t>
                </a:r>
                <a:r>
                  <a:rPr lang="en-US" dirty="0" smtClean="0"/>
                  <a:t>of</a:t>
                </a:r>
              </a:p>
              <a:p>
                <a:pPr marL="1371600" lvl="3" indent="0">
                  <a:buNone/>
                </a:pPr>
                <a:r>
                  <a:rPr lang="en-US" dirty="0" smtClean="0"/>
                  <a:t>	S=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func>
                              <m:func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en-US">
                                    <a:latin typeface="Cambria Math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ln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 −</m:t>
                                </m:r>
                                <m:func>
                                  <m:func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ln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𝑎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 −2</m:t>
                                    </m:r>
                                    <m:func>
                                      <m:func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/>
                                          </a:rPr>
                                          <m:t>ln</m:t>
                                        </m:r>
                                      </m:fName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) </m:t>
                                        </m:r>
                                      </m:e>
                                    </m:func>
                                  </m:e>
                                </m:func>
                              </m:e>
                            </m:func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US" dirty="0" smtClean="0"/>
              </a:p>
              <a:p>
                <a:pPr lvl="3"/>
                <a:endParaRPr lang="en-US" dirty="0" smtClean="0"/>
              </a:p>
              <a:p>
                <a:pPr lvl="2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752600"/>
                <a:ext cx="8153400" cy="4724400"/>
              </a:xfrm>
              <a:blipFill rotWithShape="1">
                <a:blip r:embed="rId2" cstate="print"/>
                <a:stretch>
                  <a:fillRect t="-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3350" y="3886200"/>
            <a:ext cx="2355850" cy="551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8771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48600" cy="1371600"/>
          </a:xfrm>
        </p:spPr>
        <p:txBody>
          <a:bodyPr/>
          <a:lstStyle/>
          <a:p>
            <a:r>
              <a:rPr lang="en-US" cap="none" dirty="0"/>
              <a:t>Transformed Least-Squares Fit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48200"/>
          </a:xfrm>
        </p:spPr>
        <p:txBody>
          <a:bodyPr>
            <a:normAutofit/>
          </a:bodyPr>
          <a:lstStyle/>
          <a:p>
            <a:pPr lvl="2"/>
            <a:r>
              <a:rPr lang="en-US" dirty="0"/>
              <a:t>Show that the least-squares model results in</a:t>
            </a:r>
          </a:p>
          <a:p>
            <a:pPr lvl="3"/>
            <a:r>
              <a:rPr lang="en-US" dirty="0"/>
              <a:t>y = 3.1368 x</a:t>
            </a:r>
            <a:r>
              <a:rPr lang="en-US" baseline="30000" dirty="0"/>
              <a:t>2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least-squares </a:t>
            </a:r>
            <a:r>
              <a:rPr lang="en-US" dirty="0"/>
              <a:t>best ﬁt to the transformed equations does not coincide with the least-squares best </a:t>
            </a:r>
            <a:r>
              <a:rPr lang="en-US" dirty="0" smtClean="0"/>
              <a:t>ﬁt of </a:t>
            </a:r>
            <a:r>
              <a:rPr lang="en-US" dirty="0"/>
              <a:t>the original </a:t>
            </a:r>
            <a:r>
              <a:rPr lang="en-US" dirty="0" smtClean="0"/>
              <a:t>equations.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reason for this discrepancy is that the </a:t>
            </a:r>
            <a:r>
              <a:rPr lang="en-US" dirty="0" smtClean="0"/>
              <a:t>resulting optimization problems </a:t>
            </a:r>
            <a:r>
              <a:rPr lang="en-US" dirty="0"/>
              <a:t>are </a:t>
            </a:r>
            <a:r>
              <a:rPr lang="en-US" dirty="0" smtClean="0"/>
              <a:t>different.</a:t>
            </a:r>
          </a:p>
          <a:p>
            <a:pPr lvl="2"/>
            <a:r>
              <a:rPr lang="en-US" dirty="0" smtClean="0"/>
              <a:t>In </a:t>
            </a:r>
            <a:r>
              <a:rPr lang="en-US" dirty="0"/>
              <a:t>the case of the original problem, we are ﬁnding the curve </a:t>
            </a:r>
            <a:r>
              <a:rPr lang="en-US" dirty="0" smtClean="0"/>
              <a:t>that minimizes </a:t>
            </a:r>
            <a:r>
              <a:rPr lang="en-US" dirty="0"/>
              <a:t>the sum of the squares of the deviations using the original data, whereas in </a:t>
            </a:r>
            <a:r>
              <a:rPr lang="en-US" dirty="0" smtClean="0"/>
              <a:t>the case </a:t>
            </a:r>
            <a:r>
              <a:rPr lang="en-US" dirty="0"/>
              <a:t>of the transformed problem, we are minimizing the sum of the squares of the </a:t>
            </a:r>
            <a:r>
              <a:rPr lang="en-US" dirty="0" smtClean="0"/>
              <a:t>deviations using </a:t>
            </a:r>
            <a:r>
              <a:rPr lang="en-US" dirty="0"/>
              <a:t>the transformed variables.</a:t>
            </a:r>
          </a:p>
        </p:txBody>
      </p:sp>
    </p:spTree>
    <p:extLst>
      <p:ext uri="{BB962C8B-B14F-4D97-AF65-F5344CB8AC3E}">
        <p14:creationId xmlns:p14="http://schemas.microsoft.com/office/powerpoint/2010/main" xmlns="" val="27447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Introduction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/>
          <a:lstStyle/>
          <a:p>
            <a:r>
              <a:rPr lang="en-US" dirty="0" smtClean="0"/>
              <a:t>Possible tasks when analyzing a collection of data points:</a:t>
            </a:r>
          </a:p>
          <a:p>
            <a:pPr lvl="1"/>
            <a:r>
              <a:rPr lang="en-US" dirty="0" smtClean="0"/>
              <a:t>Fitting a selected model type or types to the data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Choosing </a:t>
            </a:r>
            <a:r>
              <a:rPr lang="en-US" dirty="0"/>
              <a:t>the most appropriate model from competing types that have been </a:t>
            </a:r>
            <a:r>
              <a:rPr lang="en-US" dirty="0" smtClean="0"/>
              <a:t>ﬁtted.</a:t>
            </a:r>
          </a:p>
          <a:p>
            <a:pPr lvl="2"/>
            <a:r>
              <a:rPr lang="en-US" dirty="0" smtClean="0"/>
              <a:t>For example</a:t>
            </a:r>
            <a:r>
              <a:rPr lang="en-US" dirty="0"/>
              <a:t>, we may need to determine whether the best-ﬁtting exponential model is a </a:t>
            </a:r>
            <a:r>
              <a:rPr lang="en-US" dirty="0" smtClean="0"/>
              <a:t>better model </a:t>
            </a:r>
            <a:r>
              <a:rPr lang="en-US" dirty="0"/>
              <a:t>than the best-ﬁtting polynomial model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Making </a:t>
            </a:r>
            <a:r>
              <a:rPr lang="en-US" dirty="0"/>
              <a:t>predictions from the collected data.</a:t>
            </a:r>
          </a:p>
        </p:txBody>
      </p:sp>
    </p:spTree>
    <p:extLst>
      <p:ext uri="{BB962C8B-B14F-4D97-AF65-F5344CB8AC3E}">
        <p14:creationId xmlns:p14="http://schemas.microsoft.com/office/powerpoint/2010/main" xmlns="" val="4109391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15200" cy="1371600"/>
          </a:xfrm>
        </p:spPr>
        <p:txBody>
          <a:bodyPr/>
          <a:lstStyle/>
          <a:p>
            <a:r>
              <a:rPr lang="en-US" cap="none" dirty="0" smtClean="0"/>
              <a:t>Choosing the Best Model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3200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Which of the last three models works best?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dirty="0" smtClean="0"/>
              <a:t>tempting to </a:t>
            </a:r>
            <a:r>
              <a:rPr lang="en-US" dirty="0"/>
              <a:t>choose the model that has the smallest sum of squared deviations for the given data set. However, in isolation these indicators may be very misleading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For </a:t>
            </a:r>
            <a:r>
              <a:rPr lang="en-US" dirty="0" smtClean="0"/>
              <a:t>example, consider </a:t>
            </a:r>
            <a:r>
              <a:rPr lang="en-US" dirty="0"/>
              <a:t>the data displayed in </a:t>
            </a:r>
            <a:r>
              <a:rPr lang="en-US" dirty="0" smtClean="0"/>
              <a:t>the figure. </a:t>
            </a:r>
            <a:r>
              <a:rPr lang="en-US" dirty="0"/>
              <a:t>In all of the four cases, the model y = x </a:t>
            </a:r>
            <a:r>
              <a:rPr lang="en-US" dirty="0" smtClean="0"/>
              <a:t>results in </a:t>
            </a:r>
            <a:r>
              <a:rPr lang="en-US" dirty="0"/>
              <a:t>exactly the same sum of squared </a:t>
            </a:r>
            <a:r>
              <a:rPr lang="en-US" dirty="0" smtClean="0"/>
              <a:t>deviations.</a:t>
            </a:r>
          </a:p>
          <a:p>
            <a:pPr lvl="3"/>
            <a:r>
              <a:rPr lang="en-US" dirty="0" smtClean="0"/>
              <a:t>Without </a:t>
            </a:r>
            <a:r>
              <a:rPr lang="en-US" dirty="0"/>
              <a:t>the beneﬁt of the graphs, </a:t>
            </a:r>
            <a:r>
              <a:rPr lang="en-US" dirty="0" smtClean="0"/>
              <a:t>therefore, we </a:t>
            </a:r>
            <a:r>
              <a:rPr lang="en-US" dirty="0"/>
              <a:t>might conclude that in each case the model ﬁts the data about the </a:t>
            </a:r>
            <a:r>
              <a:rPr lang="en-US" dirty="0" smtClean="0"/>
              <a:t>same.</a:t>
            </a:r>
          </a:p>
          <a:p>
            <a:pPr lvl="3"/>
            <a:r>
              <a:rPr lang="en-US" dirty="0" smtClean="0"/>
              <a:t>However</a:t>
            </a:r>
            <a:r>
              <a:rPr lang="en-US" dirty="0"/>
              <a:t>, as </a:t>
            </a:r>
            <a:r>
              <a:rPr lang="en-US" dirty="0" smtClean="0"/>
              <a:t>the graphs </a:t>
            </a:r>
            <a:r>
              <a:rPr lang="en-US" dirty="0"/>
              <a:t>show, there is a signiﬁcant variation in each model’s ability to capture the trend </a:t>
            </a:r>
            <a:r>
              <a:rPr lang="en-US" dirty="0" smtClean="0"/>
              <a:t>of the </a:t>
            </a:r>
            <a:r>
              <a:rPr lang="en-US" dirty="0"/>
              <a:t>data.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088363"/>
            <a:ext cx="3222872" cy="1403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7899" y="5019694"/>
            <a:ext cx="3060701" cy="149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1693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Homework (Due Wed </a:t>
            </a:r>
            <a:r>
              <a:rPr lang="en-US" cap="none" dirty="0" smtClean="0"/>
              <a:t>09/26/12</a:t>
            </a:r>
            <a:r>
              <a:rPr lang="en-US" cap="none" dirty="0" smtClean="0"/>
              <a:t>)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Page </a:t>
            </a:r>
            <a:r>
              <a:rPr lang="en-US" dirty="0" smtClean="0"/>
              <a:t>86</a:t>
            </a:r>
            <a:endParaRPr lang="en-US" dirty="0"/>
          </a:p>
          <a:p>
            <a:pPr lvl="1"/>
            <a:r>
              <a:rPr lang="en-US" dirty="0" smtClean="0"/>
              <a:t>Problem </a:t>
            </a:r>
            <a:r>
              <a:rPr lang="en-US" dirty="0"/>
              <a:t># </a:t>
            </a:r>
            <a:r>
              <a:rPr lang="en-US" dirty="0" smtClean="0"/>
              <a:t>4</a:t>
            </a:r>
            <a:endParaRPr lang="en-US" dirty="0"/>
          </a:p>
          <a:p>
            <a:endParaRPr lang="en-US" dirty="0"/>
          </a:p>
          <a:p>
            <a:r>
              <a:rPr lang="en-US" dirty="0"/>
              <a:t>Page </a:t>
            </a:r>
            <a:r>
              <a:rPr lang="en-US" dirty="0" smtClean="0"/>
              <a:t>94</a:t>
            </a:r>
            <a:endParaRPr lang="en-US" dirty="0"/>
          </a:p>
          <a:p>
            <a:pPr lvl="1"/>
            <a:r>
              <a:rPr lang="en-US" dirty="0" smtClean="0"/>
              <a:t>Problem </a:t>
            </a:r>
            <a:r>
              <a:rPr lang="en-US" dirty="0"/>
              <a:t>#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Page 108</a:t>
            </a:r>
          </a:p>
          <a:p>
            <a:pPr lvl="1"/>
            <a:r>
              <a:rPr lang="en-US" dirty="0" smtClean="0"/>
              <a:t>Problems #4, 6 (estimate the parameters not just graphically but using all the tools learned in chapter 3)</a:t>
            </a:r>
          </a:p>
          <a:p>
            <a:endParaRPr lang="en-US" dirty="0"/>
          </a:p>
          <a:p>
            <a:r>
              <a:rPr lang="en-US" dirty="0" smtClean="0"/>
              <a:t>Page 120</a:t>
            </a:r>
            <a:endParaRPr lang="en-US" dirty="0" smtClean="0"/>
          </a:p>
          <a:p>
            <a:pPr lvl="1"/>
            <a:r>
              <a:rPr lang="en-US" dirty="0" smtClean="0"/>
              <a:t>Problem </a:t>
            </a:r>
            <a:r>
              <a:rPr lang="en-US" dirty="0"/>
              <a:t># </a:t>
            </a:r>
            <a:r>
              <a:rPr lang="en-US" dirty="0" smtClean="0"/>
              <a:t>2 (skip the computation of D,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max</a:t>
            </a:r>
            <a:r>
              <a:rPr lang="en-US" dirty="0" smtClean="0"/>
              <a:t>, and bound for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max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Problems #3</a:t>
            </a:r>
            <a:r>
              <a:rPr lang="en-US" smtClean="0"/>
              <a:t>, 4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362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15200" cy="1371600"/>
          </a:xfrm>
        </p:spPr>
        <p:txBody>
          <a:bodyPr>
            <a:normAutofit/>
          </a:bodyPr>
          <a:lstStyle/>
          <a:p>
            <a:r>
              <a:rPr lang="en-US" cap="none" dirty="0"/>
              <a:t>Relationship Between Model Fitting and Interpolation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</a:t>
            </a:r>
            <a:r>
              <a:rPr lang="en-US" dirty="0"/>
              <a:t>modeler tends to emphasize the proposed models over </a:t>
            </a:r>
            <a:r>
              <a:rPr lang="en-US" dirty="0" smtClean="0"/>
              <a:t>the data </a:t>
            </a:r>
            <a:r>
              <a:rPr lang="en-US" dirty="0"/>
              <a:t>when model ﬁtting, whereas when interpolating, he or she places greater </a:t>
            </a:r>
            <a:r>
              <a:rPr lang="en-US" dirty="0" smtClean="0"/>
              <a:t>conﬁdence in </a:t>
            </a:r>
            <a:r>
              <a:rPr lang="en-US" dirty="0"/>
              <a:t>the collected data and attaches less signiﬁcance to the form of the model. In a </a:t>
            </a:r>
            <a:r>
              <a:rPr lang="en-US" dirty="0" smtClean="0"/>
              <a:t>sense, explicative </a:t>
            </a:r>
            <a:r>
              <a:rPr lang="en-US" dirty="0"/>
              <a:t>models are theory driven, </a:t>
            </a:r>
            <a:r>
              <a:rPr lang="en-US" dirty="0" smtClean="0"/>
              <a:t>whereas predictive </a:t>
            </a:r>
            <a:r>
              <a:rPr lang="en-US" dirty="0"/>
              <a:t>models are data driven.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4197240"/>
            <a:ext cx="3014936" cy="1931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125" y="4205287"/>
            <a:ext cx="2950561" cy="191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267528"/>
            <a:ext cx="2598906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768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43800" cy="1371600"/>
          </a:xfrm>
        </p:spPr>
        <p:txBody>
          <a:bodyPr/>
          <a:lstStyle/>
          <a:p>
            <a:r>
              <a:rPr lang="en-US" cap="none" dirty="0" smtClean="0"/>
              <a:t>Sources of Error in the Modeling Process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Formulation Errors</a:t>
            </a:r>
          </a:p>
          <a:p>
            <a:pPr lvl="1"/>
            <a:r>
              <a:rPr lang="en-US" dirty="0" smtClean="0"/>
              <a:t>Assumption </a:t>
            </a:r>
            <a:r>
              <a:rPr lang="en-US" dirty="0"/>
              <a:t>that certain variables are </a:t>
            </a:r>
            <a:r>
              <a:rPr lang="en-US" dirty="0" smtClean="0"/>
              <a:t>negligible.</a:t>
            </a:r>
          </a:p>
          <a:p>
            <a:pPr lvl="1"/>
            <a:r>
              <a:rPr lang="en-US" dirty="0"/>
              <a:t>simpliﬁcations in describing interrelationships among the variables in the </a:t>
            </a:r>
            <a:r>
              <a:rPr lang="en-US" dirty="0" smtClean="0"/>
              <a:t>various </a:t>
            </a:r>
            <a:r>
              <a:rPr lang="en-US" dirty="0" err="1" smtClean="0"/>
              <a:t>submodels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Truncation Errors</a:t>
            </a:r>
          </a:p>
          <a:p>
            <a:pPr lvl="1"/>
            <a:r>
              <a:rPr lang="en-US" dirty="0" smtClean="0"/>
              <a:t>Attributable </a:t>
            </a:r>
            <a:r>
              <a:rPr lang="en-US" dirty="0"/>
              <a:t>to the numerical method used to solve a </a:t>
            </a:r>
            <a:r>
              <a:rPr lang="en-US" dirty="0" smtClean="0"/>
              <a:t>mathematical </a:t>
            </a:r>
            <a:r>
              <a:rPr lang="en-US" dirty="0"/>
              <a:t>problem. For example, we may ﬁnd it necessary to approximate sin x with a </a:t>
            </a:r>
            <a:r>
              <a:rPr lang="en-US" dirty="0" smtClean="0"/>
              <a:t>polynomial representation </a:t>
            </a:r>
            <a:r>
              <a:rPr lang="en-US" dirty="0"/>
              <a:t>obtained from the power </a:t>
            </a:r>
            <a:r>
              <a:rPr lang="en-US" dirty="0" smtClean="0"/>
              <a:t>series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dirty="0"/>
              <a:t>error will be introduced when the series is truncated </a:t>
            </a:r>
            <a:r>
              <a:rPr lang="en-US" dirty="0" smtClean="0"/>
              <a:t>to produce </a:t>
            </a:r>
            <a:r>
              <a:rPr lang="en-US" dirty="0"/>
              <a:t>the polynomial.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939850"/>
            <a:ext cx="2895600" cy="77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28327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Sources of Error in the Modeling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Round-off Errors</a:t>
            </a:r>
          </a:p>
          <a:p>
            <a:pPr lvl="1"/>
            <a:r>
              <a:rPr lang="en-US" dirty="0" smtClean="0"/>
              <a:t>Caused </a:t>
            </a:r>
            <a:r>
              <a:rPr lang="en-US" dirty="0"/>
              <a:t>by using a ﬁnite digit machine for computation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When many </a:t>
            </a:r>
            <a:r>
              <a:rPr lang="en-US" dirty="0" smtClean="0"/>
              <a:t>arithmetic </a:t>
            </a:r>
            <a:r>
              <a:rPr lang="en-US" dirty="0"/>
              <a:t>operations are performed in succession, each with its own round-off, the </a:t>
            </a:r>
            <a:r>
              <a:rPr lang="en-US" dirty="0" smtClean="0"/>
              <a:t>accumulated effect </a:t>
            </a:r>
            <a:r>
              <a:rPr lang="en-US" dirty="0"/>
              <a:t>of round-off can signiﬁcantly alter the numbers that are supposed to be the answer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Measurement Errors</a:t>
            </a:r>
          </a:p>
          <a:p>
            <a:pPr lvl="1"/>
            <a:r>
              <a:rPr lang="en-US" dirty="0" smtClean="0"/>
              <a:t>Caused </a:t>
            </a:r>
            <a:r>
              <a:rPr lang="en-US" dirty="0"/>
              <a:t>by imprecision in the data collection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This </a:t>
            </a:r>
            <a:r>
              <a:rPr lang="en-US" dirty="0" smtClean="0"/>
              <a:t>imprecision may </a:t>
            </a:r>
            <a:r>
              <a:rPr lang="en-US" dirty="0"/>
              <a:t>include such diverse things as human errors in recording or reporting the data </a:t>
            </a:r>
            <a:r>
              <a:rPr lang="en-US" dirty="0" smtClean="0"/>
              <a:t>or the </a:t>
            </a:r>
            <a:r>
              <a:rPr lang="en-US" dirty="0"/>
              <a:t>actual physical limitations of the laboratory equipment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71401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162800" cy="1371600"/>
          </a:xfrm>
        </p:spPr>
        <p:txBody>
          <a:bodyPr/>
          <a:lstStyle/>
          <a:p>
            <a:r>
              <a:rPr lang="en-US" cap="none" dirty="0" smtClean="0"/>
              <a:t>Fitting Models to Data Graphically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 modeler </a:t>
            </a:r>
            <a:r>
              <a:rPr lang="en-US" dirty="0" smtClean="0"/>
              <a:t>needs </a:t>
            </a:r>
            <a:r>
              <a:rPr lang="en-US" dirty="0"/>
              <a:t>at least as many data points as there are arbitrary constants in the </a:t>
            </a:r>
            <a:r>
              <a:rPr lang="en-US" dirty="0" smtClean="0"/>
              <a:t>model curve.</a:t>
            </a:r>
          </a:p>
          <a:p>
            <a:pPr lvl="1"/>
            <a:r>
              <a:rPr lang="en-US" dirty="0"/>
              <a:t>The spacing of the data points </a:t>
            </a:r>
            <a:r>
              <a:rPr lang="en-US" dirty="0" smtClean="0"/>
              <a:t>within the interval of study is important because any part of the interval over which the model </a:t>
            </a:r>
            <a:r>
              <a:rPr lang="en-US" dirty="0"/>
              <a:t>must ﬁt particularly well can be weighted by </a:t>
            </a:r>
            <a:r>
              <a:rPr lang="en-US" dirty="0" smtClean="0"/>
              <a:t>using unequal </a:t>
            </a:r>
            <a:r>
              <a:rPr lang="en-US" dirty="0"/>
              <a:t>spacing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is useful to think of each data point as </a:t>
            </a:r>
            <a:r>
              <a:rPr lang="en-US" dirty="0" smtClean="0"/>
              <a:t>an interval </a:t>
            </a:r>
            <a:r>
              <a:rPr lang="en-US" dirty="0"/>
              <a:t>of relative conﬁdence rather than as a single point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19600"/>
            <a:ext cx="2310930" cy="215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4714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162800" cy="1371600"/>
          </a:xfrm>
        </p:spPr>
        <p:txBody>
          <a:bodyPr/>
          <a:lstStyle/>
          <a:p>
            <a:r>
              <a:rPr lang="en-US" cap="none" dirty="0" smtClean="0"/>
              <a:t>Visual Model Fitting with the Original Data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648200" cy="4373563"/>
          </a:xfrm>
        </p:spPr>
        <p:txBody>
          <a:bodyPr/>
          <a:lstStyle/>
          <a:p>
            <a:r>
              <a:rPr lang="en-US" dirty="0"/>
              <a:t>Suppose we want to ﬁt the </a:t>
            </a:r>
            <a:r>
              <a:rPr lang="en-US" dirty="0" smtClean="0"/>
              <a:t>model     y </a:t>
            </a:r>
            <a:r>
              <a:rPr lang="en-US" dirty="0"/>
              <a:t>= a x + b to the data </a:t>
            </a:r>
            <a:r>
              <a:rPr lang="en-US" dirty="0" smtClean="0"/>
              <a:t>shown in the figure of the previous slide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Minimizing </a:t>
            </a:r>
            <a:r>
              <a:rPr lang="en-US" dirty="0"/>
              <a:t>the sum of </a:t>
            </a:r>
            <a:r>
              <a:rPr lang="en-US" dirty="0" smtClean="0"/>
              <a:t>the absolute </a:t>
            </a:r>
            <a:r>
              <a:rPr lang="en-US" dirty="0"/>
              <a:t>deviations </a:t>
            </a:r>
            <a:r>
              <a:rPr lang="en-US" dirty="0" smtClean="0"/>
              <a:t>from the </a:t>
            </a:r>
            <a:r>
              <a:rPr lang="en-US" dirty="0"/>
              <a:t>ﬁtted </a:t>
            </a:r>
            <a:r>
              <a:rPr lang="en-US" dirty="0" smtClean="0"/>
              <a:t>line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/>
              <a:t>Minimizing the </a:t>
            </a:r>
            <a:r>
              <a:rPr lang="en-US" dirty="0" smtClean="0"/>
              <a:t>largest absolute deviation </a:t>
            </a:r>
            <a:r>
              <a:rPr lang="en-US" dirty="0"/>
              <a:t>from </a:t>
            </a:r>
            <a:r>
              <a:rPr lang="en-US" dirty="0" smtClean="0"/>
              <a:t>the ﬁtted </a:t>
            </a:r>
            <a:r>
              <a:rPr lang="en-US" dirty="0"/>
              <a:t>line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532210"/>
            <a:ext cx="2362200" cy="181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1673" y="4495800"/>
            <a:ext cx="2137877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38811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Example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criteria would you use to fit this data set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0799" y="2286000"/>
            <a:ext cx="2882077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16800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Transforming the Data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334000" cy="4648200"/>
          </a:xfrm>
        </p:spPr>
        <p:txBody>
          <a:bodyPr/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/>
              <a:t>Suppose, for example, that a relationship of the form y = </a:t>
            </a:r>
            <a:r>
              <a:rPr lang="en-US" dirty="0" err="1"/>
              <a:t>Ce</a:t>
            </a:r>
            <a:r>
              <a:rPr lang="en-US" baseline="30000" dirty="0" err="1"/>
              <a:t>x</a:t>
            </a:r>
            <a:r>
              <a:rPr lang="en-US" dirty="0"/>
              <a:t> is suspected </a:t>
            </a:r>
            <a:r>
              <a:rPr lang="en-US" dirty="0" smtClean="0"/>
              <a:t>for some </a:t>
            </a:r>
            <a:r>
              <a:rPr lang="en-US" dirty="0" err="1"/>
              <a:t>submodel</a:t>
            </a:r>
            <a:r>
              <a:rPr lang="en-US" dirty="0"/>
              <a:t> and the data shown in </a:t>
            </a:r>
            <a:r>
              <a:rPr lang="en-US" dirty="0" smtClean="0"/>
              <a:t>table have </a:t>
            </a:r>
            <a:r>
              <a:rPr lang="en-US" dirty="0"/>
              <a:t>been collected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Plot y versus e</a:t>
            </a:r>
            <a:r>
              <a:rPr lang="en-US" baseline="30000" dirty="0" smtClean="0"/>
              <a:t>x</a:t>
            </a:r>
          </a:p>
          <a:p>
            <a:pPr lvl="2"/>
            <a:r>
              <a:rPr lang="en-US" dirty="0"/>
              <a:t>From the ﬁgure, the slope of </a:t>
            </a:r>
            <a:r>
              <a:rPr lang="en-US" dirty="0" smtClean="0"/>
              <a:t>the line </a:t>
            </a:r>
            <a:r>
              <a:rPr lang="en-US" dirty="0"/>
              <a:t>is approximated as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057400"/>
            <a:ext cx="3191934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81400"/>
            <a:ext cx="3291376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8300" y="4953000"/>
            <a:ext cx="2171700" cy="640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43652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2052</TotalTime>
  <Words>1222</Words>
  <Application>Microsoft Office PowerPoint</Application>
  <PresentationFormat>On-screen Show (4:3)</PresentationFormat>
  <Paragraphs>158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Essential</vt:lpstr>
      <vt:lpstr>Chapter 3</vt:lpstr>
      <vt:lpstr>Introduction</vt:lpstr>
      <vt:lpstr>Relationship Between Model Fitting and Interpolation</vt:lpstr>
      <vt:lpstr>Sources of Error in the Modeling Process</vt:lpstr>
      <vt:lpstr>Sources of Error in the Modeling Process</vt:lpstr>
      <vt:lpstr>Fitting Models to Data Graphically</vt:lpstr>
      <vt:lpstr>Visual Model Fitting with the Original Data</vt:lpstr>
      <vt:lpstr>Example</vt:lpstr>
      <vt:lpstr>Transforming the Data</vt:lpstr>
      <vt:lpstr>Transforming the Data</vt:lpstr>
      <vt:lpstr>3.2 Analytic Methods of Model Fitting</vt:lpstr>
      <vt:lpstr>Analytic Methods of Model Fitting</vt:lpstr>
      <vt:lpstr>3.3 Applying the Least-Squares Criterion</vt:lpstr>
      <vt:lpstr>Applying the Least-Squares Criterion for a Straight Line</vt:lpstr>
      <vt:lpstr>Fitting a Power Curve</vt:lpstr>
      <vt:lpstr>Fitting a Power Curve</vt:lpstr>
      <vt:lpstr>Transformed Least-Squares Fit</vt:lpstr>
      <vt:lpstr>Transformed Least-Squares Fit</vt:lpstr>
      <vt:lpstr>Transformed Least-Squares Fit</vt:lpstr>
      <vt:lpstr>Choosing the Best Model</vt:lpstr>
      <vt:lpstr>Homework (Due Wed 09/26/12)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User</dc:creator>
  <cp:lastModifiedBy>gvargas</cp:lastModifiedBy>
  <cp:revision>105</cp:revision>
  <dcterms:created xsi:type="dcterms:W3CDTF">2012-08-22T03:04:18Z</dcterms:created>
  <dcterms:modified xsi:type="dcterms:W3CDTF">2012-09-21T12:05:59Z</dcterms:modified>
</cp:coreProperties>
</file>