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9" r:id="rId4"/>
    <p:sldId id="260" r:id="rId5"/>
    <p:sldId id="261" r:id="rId6"/>
    <p:sldId id="277" r:id="rId7"/>
    <p:sldId id="278" r:id="rId8"/>
    <p:sldId id="263" r:id="rId9"/>
    <p:sldId id="264" r:id="rId10"/>
    <p:sldId id="265" r:id="rId11"/>
    <p:sldId id="262" r:id="rId12"/>
    <p:sldId id="279" r:id="rId13"/>
    <p:sldId id="280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1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B145D22-84EF-4E31-8383-EA447C5811F8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Chapter 2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4676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sz="3600" cap="none" dirty="0"/>
              <a:t>The Modeling Process, Proportionality, and Geometric Similarity</a:t>
            </a:r>
          </a:p>
        </p:txBody>
      </p:sp>
    </p:spTree>
    <p:extLst>
      <p:ext uri="{BB962C8B-B14F-4D97-AF65-F5344CB8AC3E}">
        <p14:creationId xmlns:p14="http://schemas.microsoft.com/office/powerpoint/2010/main" val="19611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 smtClean="0"/>
              <a:t>2.1 Modeling Using Proportionality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Other examples of proportionality relationships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Transitive rule for proportionality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6019800" cy="449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08" y="3505200"/>
            <a:ext cx="6029325" cy="1326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867400"/>
            <a:ext cx="4362450" cy="387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Geometric Interpretation of Proportionality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Other examples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265377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00550"/>
            <a:ext cx="704215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914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Proportionality as a Simplifying Assumption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419600" cy="4800600"/>
          </a:xfrm>
        </p:spPr>
        <p:txBody>
          <a:bodyPr/>
          <a:lstStyle/>
          <a:p>
            <a:pPr lvl="1"/>
            <a:r>
              <a:rPr lang="en-US" dirty="0"/>
              <a:t>The y-intercept must be zero so that the line passes through the origin. Failure to recognize this point can lead to erroneous results when using our model.</a:t>
            </a:r>
          </a:p>
          <a:p>
            <a:pPr lvl="2"/>
            <a:r>
              <a:rPr lang="en-US" dirty="0"/>
              <a:t>Example: Volume of water displaced by a boat as it is loaded with cargo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354" y="1600200"/>
            <a:ext cx="2929312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95800"/>
            <a:ext cx="6591483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00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5600" cy="1371600"/>
          </a:xfrm>
        </p:spPr>
        <p:txBody>
          <a:bodyPr/>
          <a:lstStyle/>
          <a:p>
            <a:r>
              <a:rPr lang="en-US" cap="none" dirty="0" smtClean="0"/>
              <a:t>Famous Proportionalities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err="1" smtClean="0"/>
              <a:t>Kepler’s</a:t>
            </a:r>
            <a:r>
              <a:rPr lang="en-US" dirty="0" smtClean="0"/>
              <a:t> Third Law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239771" cy="27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6795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Homework (Due Wed 09/12/12)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Page 31</a:t>
            </a:r>
          </a:p>
          <a:p>
            <a:pPr lvl="1"/>
            <a:r>
              <a:rPr lang="en-US" dirty="0"/>
              <a:t>Problems # 1, 2, 3, 4, 6, 13</a:t>
            </a:r>
          </a:p>
          <a:p>
            <a:endParaRPr lang="en-US" dirty="0"/>
          </a:p>
          <a:p>
            <a:r>
              <a:rPr lang="en-US" dirty="0"/>
              <a:t>Page 49</a:t>
            </a:r>
          </a:p>
          <a:p>
            <a:pPr lvl="1"/>
            <a:r>
              <a:rPr lang="en-US" dirty="0"/>
              <a:t>Problems # 1, 2, 4, 7</a:t>
            </a:r>
          </a:p>
          <a:p>
            <a:endParaRPr lang="en-US" dirty="0"/>
          </a:p>
          <a:p>
            <a:r>
              <a:rPr lang="en-US" dirty="0"/>
              <a:t>Project Page 35</a:t>
            </a:r>
          </a:p>
          <a:p>
            <a:pPr lvl="1"/>
            <a:r>
              <a:rPr lang="en-US" dirty="0"/>
              <a:t>Project #</a:t>
            </a:r>
            <a:r>
              <a:rPr lang="en-US" dirty="0" smtClean="0"/>
              <a:t>2</a:t>
            </a:r>
          </a:p>
          <a:p>
            <a:endParaRPr lang="en-US" dirty="0"/>
          </a:p>
          <a:p>
            <a:r>
              <a:rPr lang="en-US" dirty="0" smtClean="0"/>
              <a:t>Project</a:t>
            </a:r>
          </a:p>
          <a:p>
            <a:pPr lvl="1"/>
            <a:r>
              <a:rPr lang="en-US" dirty="0"/>
              <a:t>Create a model to predict the fuel efficiency of an automobile.</a:t>
            </a:r>
          </a:p>
          <a:p>
            <a:pPr lvl="1"/>
            <a:r>
              <a:rPr lang="en-US" dirty="0"/>
              <a:t>(Based on cars already in the market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Page 74</a:t>
            </a:r>
          </a:p>
          <a:p>
            <a:pPr lvl="1"/>
            <a:r>
              <a:rPr lang="en-US" dirty="0"/>
              <a:t>Problems # </a:t>
            </a:r>
            <a:r>
              <a:rPr lang="en-US" dirty="0" smtClean="0"/>
              <a:t>3, 5, 6, 8, 10, 12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2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818994"/>
            <a:ext cx="4591050" cy="202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/>
          <a:lstStyle/>
          <a:p>
            <a:r>
              <a:rPr lang="en-US" cap="none" dirty="0" smtClean="0"/>
              <a:t>2.3 Modeling Using Geometric Similarity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077200" cy="165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788885"/>
            <a:ext cx="5105400" cy="804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751" y="4345702"/>
            <a:ext cx="668797" cy="36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922" y="4932516"/>
            <a:ext cx="740453" cy="35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336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Example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Raindrops from a Motionless Cloud</a:t>
            </a:r>
          </a:p>
          <a:p>
            <a:pPr lvl="1"/>
            <a:r>
              <a:rPr lang="en-US" dirty="0" smtClean="0"/>
              <a:t>Free-body diagram</a:t>
            </a:r>
          </a:p>
          <a:p>
            <a:pPr lvl="2"/>
            <a:r>
              <a:rPr lang="en-US" dirty="0"/>
              <a:t>F = </a:t>
            </a:r>
            <a:r>
              <a:rPr lang="en-US" dirty="0" err="1"/>
              <a:t>F</a:t>
            </a:r>
            <a:r>
              <a:rPr lang="en-US" baseline="-25000" dirty="0" err="1"/>
              <a:t>g</a:t>
            </a:r>
            <a:r>
              <a:rPr lang="en-US" dirty="0"/>
              <a:t> – </a:t>
            </a:r>
            <a:r>
              <a:rPr lang="en-US" dirty="0" err="1"/>
              <a:t>F</a:t>
            </a:r>
            <a:r>
              <a:rPr lang="en-US" baseline="-25000" dirty="0" err="1"/>
              <a:t>d</a:t>
            </a:r>
            <a:r>
              <a:rPr lang="en-US" dirty="0"/>
              <a:t> = ma</a:t>
            </a:r>
          </a:p>
          <a:p>
            <a:pPr lvl="2"/>
            <a:r>
              <a:rPr lang="en-US" dirty="0" smtClean="0"/>
              <a:t>at terminal velocity</a:t>
            </a:r>
          </a:p>
          <a:p>
            <a:pPr lvl="3"/>
            <a:r>
              <a:rPr lang="en-US" dirty="0" err="1"/>
              <a:t>F</a:t>
            </a:r>
            <a:r>
              <a:rPr lang="en-US" baseline="-25000" dirty="0" err="1"/>
              <a:t>g</a:t>
            </a:r>
            <a:r>
              <a:rPr lang="en-US" dirty="0"/>
              <a:t> –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 = 0  or  </a:t>
            </a:r>
            <a:r>
              <a:rPr lang="en-US" dirty="0" err="1"/>
              <a:t>F</a:t>
            </a:r>
            <a:r>
              <a:rPr lang="en-US" baseline="-25000" dirty="0" err="1"/>
              <a:t>g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endParaRPr lang="en-US" baseline="-25000" dirty="0" smtClean="0"/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Assume that atmospheric drag on the raindrop is proportional to its surface area S times the square of its speed</a:t>
            </a:r>
          </a:p>
          <a:p>
            <a:pPr lvl="2"/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 </a:t>
            </a:r>
            <a:r>
              <a:rPr lang="en-US" dirty="0" smtClean="0">
                <a:sym typeface="Euclid Symbol"/>
              </a:rPr>
              <a:t> Sv</a:t>
            </a:r>
            <a:r>
              <a:rPr lang="en-US" baseline="30000" dirty="0" smtClean="0">
                <a:sym typeface="Euclid Symbol"/>
              </a:rPr>
              <a:t>2</a:t>
            </a:r>
          </a:p>
          <a:p>
            <a:pPr lvl="2"/>
            <a:r>
              <a:rPr lang="en-US" dirty="0" err="1" smtClean="0">
                <a:sym typeface="Euclid Symbol"/>
              </a:rPr>
              <a:t>F</a:t>
            </a:r>
            <a:r>
              <a:rPr lang="en-US" baseline="-25000" dirty="0" err="1" smtClean="0">
                <a:sym typeface="Euclid Symbol"/>
              </a:rPr>
              <a:t>g</a:t>
            </a:r>
            <a:r>
              <a:rPr lang="en-US" dirty="0" smtClean="0">
                <a:sym typeface="Euclid Symbol"/>
              </a:rPr>
              <a:t> = mg then </a:t>
            </a:r>
            <a:r>
              <a:rPr lang="en-US" dirty="0" err="1" smtClean="0">
                <a:sym typeface="Euclid Symbol"/>
              </a:rPr>
              <a:t>F</a:t>
            </a:r>
            <a:r>
              <a:rPr lang="en-US" baseline="-25000" dirty="0" err="1" smtClean="0">
                <a:sym typeface="Euclid Symbol"/>
              </a:rPr>
              <a:t>d</a:t>
            </a:r>
            <a:r>
              <a:rPr lang="en-US" dirty="0" smtClean="0">
                <a:sym typeface="Euclid Symbol"/>
              </a:rPr>
              <a:t>  m</a:t>
            </a:r>
          </a:p>
          <a:p>
            <a:pPr lvl="1"/>
            <a:endParaRPr lang="en-US" dirty="0" smtClean="0">
              <a:sym typeface="Euclid Symbol"/>
            </a:endParaRPr>
          </a:p>
          <a:p>
            <a:pPr lvl="1"/>
            <a:r>
              <a:rPr lang="en-US" dirty="0" smtClean="0">
                <a:sym typeface="Euclid Symbol"/>
              </a:rPr>
              <a:t>Assume raindrops are geometrically similar</a:t>
            </a:r>
          </a:p>
          <a:p>
            <a:pPr lvl="2"/>
            <a:r>
              <a:rPr lang="en-US" dirty="0" smtClean="0">
                <a:sym typeface="Euclid Symbol"/>
              </a:rPr>
              <a:t>S  L</a:t>
            </a:r>
            <a:r>
              <a:rPr lang="en-US" baseline="30000" dirty="0" smtClean="0">
                <a:sym typeface="Euclid Symbol"/>
              </a:rPr>
              <a:t>2</a:t>
            </a:r>
            <a:r>
              <a:rPr lang="en-US" dirty="0" smtClean="0">
                <a:sym typeface="Euclid Symbol"/>
              </a:rPr>
              <a:t> and V  L</a:t>
            </a:r>
            <a:r>
              <a:rPr lang="en-US" baseline="30000" dirty="0" smtClean="0">
                <a:sym typeface="Euclid Symbol"/>
              </a:rPr>
              <a:t>3</a:t>
            </a:r>
          </a:p>
          <a:p>
            <a:pPr lvl="2"/>
            <a:r>
              <a:rPr lang="en-US" dirty="0" smtClean="0">
                <a:sym typeface="Euclid Symbol"/>
              </a:rPr>
              <a:t>Therefore S</a:t>
            </a:r>
            <a:r>
              <a:rPr lang="en-US" dirty="0">
                <a:sym typeface="Euclid Symbol"/>
              </a:rPr>
              <a:t> </a:t>
            </a:r>
            <a:r>
              <a:rPr lang="en-US" dirty="0" smtClean="0">
                <a:sym typeface="Euclid Symbol"/>
              </a:rPr>
              <a:t> V</a:t>
            </a:r>
            <a:r>
              <a:rPr lang="en-US" baseline="30000" dirty="0" smtClean="0">
                <a:sym typeface="Euclid Symbol"/>
              </a:rPr>
              <a:t>2/3</a:t>
            </a:r>
            <a:r>
              <a:rPr lang="en-US" dirty="0" smtClean="0">
                <a:sym typeface="Euclid Symbol"/>
              </a:rPr>
              <a:t> and </a:t>
            </a:r>
            <a:r>
              <a:rPr lang="en-US" dirty="0">
                <a:sym typeface="Euclid Symbol"/>
              </a:rPr>
              <a:t>S  </a:t>
            </a:r>
            <a:r>
              <a:rPr lang="en-US" dirty="0" smtClean="0">
                <a:sym typeface="Euclid Symbol"/>
              </a:rPr>
              <a:t>m</a:t>
            </a:r>
            <a:r>
              <a:rPr lang="en-US" baseline="30000" dirty="0" smtClean="0">
                <a:sym typeface="Euclid Symbol"/>
              </a:rPr>
              <a:t>2/3</a:t>
            </a:r>
            <a:r>
              <a:rPr lang="en-US" dirty="0" smtClean="0">
                <a:sym typeface="Euclid Symbol"/>
              </a:rPr>
              <a:t> (Why???)</a:t>
            </a:r>
          </a:p>
          <a:p>
            <a:pPr lvl="1"/>
            <a:endParaRPr lang="en-US" dirty="0" smtClean="0">
              <a:sym typeface="Euclid Symbol"/>
            </a:endParaRPr>
          </a:p>
          <a:p>
            <a:pPr lvl="1"/>
            <a:r>
              <a:rPr lang="en-US" dirty="0" smtClean="0">
                <a:sym typeface="Euclid Symbol"/>
              </a:rPr>
              <a:t>From the equation </a:t>
            </a:r>
            <a:r>
              <a:rPr lang="en-US" dirty="0" err="1"/>
              <a:t>F</a:t>
            </a:r>
            <a:r>
              <a:rPr lang="en-US" baseline="-25000" dirty="0" err="1"/>
              <a:t>g</a:t>
            </a:r>
            <a:r>
              <a:rPr lang="en-US" dirty="0"/>
              <a:t> = </a:t>
            </a:r>
            <a:r>
              <a:rPr lang="en-US" dirty="0" err="1"/>
              <a:t>F</a:t>
            </a:r>
            <a:r>
              <a:rPr lang="en-US" baseline="-25000" dirty="0" err="1"/>
              <a:t>d</a:t>
            </a:r>
            <a:r>
              <a:rPr lang="en-US" dirty="0" smtClean="0">
                <a:sym typeface="Euclid Symbol"/>
              </a:rPr>
              <a:t> we now have m  m</a:t>
            </a:r>
            <a:r>
              <a:rPr lang="en-US" baseline="30000" dirty="0" smtClean="0">
                <a:sym typeface="Euclid Symbol"/>
              </a:rPr>
              <a:t>2/3</a:t>
            </a:r>
            <a:r>
              <a:rPr lang="en-US" dirty="0" smtClean="0">
                <a:sym typeface="Euclid Symbol"/>
              </a:rPr>
              <a:t>v</a:t>
            </a:r>
            <a:r>
              <a:rPr lang="en-US" baseline="-25000" dirty="0" smtClean="0">
                <a:sym typeface="Euclid Symbol"/>
              </a:rPr>
              <a:t>t</a:t>
            </a:r>
            <a:r>
              <a:rPr lang="en-US" baseline="30000" dirty="0" smtClean="0">
                <a:sym typeface="Euclid Symbol"/>
              </a:rPr>
              <a:t>2</a:t>
            </a:r>
          </a:p>
          <a:p>
            <a:pPr lvl="2"/>
            <a:r>
              <a:rPr lang="en-US" dirty="0" smtClean="0">
                <a:sym typeface="Euclid Symbol"/>
              </a:rPr>
              <a:t>Therefore m</a:t>
            </a:r>
            <a:r>
              <a:rPr lang="en-US" baseline="30000" dirty="0" smtClean="0">
                <a:sym typeface="Euclid Symbol"/>
              </a:rPr>
              <a:t>1/6</a:t>
            </a:r>
            <a:r>
              <a:rPr lang="en-US" dirty="0" smtClean="0">
                <a:sym typeface="Euclid Symbol"/>
              </a:rPr>
              <a:t> </a:t>
            </a:r>
            <a:r>
              <a:rPr lang="en-US" dirty="0" err="1" smtClean="0">
                <a:sym typeface="Euclid Symbol"/>
              </a:rPr>
              <a:t>v</a:t>
            </a:r>
            <a:r>
              <a:rPr lang="en-US" baseline="-25000" dirty="0" err="1" smtClean="0">
                <a:sym typeface="Euclid Symbol"/>
              </a:rPr>
              <a:t>t</a:t>
            </a:r>
            <a:r>
              <a:rPr lang="en-US" dirty="0" smtClean="0">
                <a:sym typeface="Euclid Symbol"/>
              </a:rPr>
              <a:t>  (Why???)</a:t>
            </a:r>
            <a:endParaRPr lang="en-US" dirty="0" smtClean="0"/>
          </a:p>
          <a:p>
            <a:pPr marL="228600" lvl="1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85800"/>
            <a:ext cx="2438400" cy="259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047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Examples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244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Modeling a Bass Fishing Derby</a:t>
            </a:r>
          </a:p>
          <a:p>
            <a:pPr lvl="2"/>
            <a:r>
              <a:rPr lang="en-US" dirty="0" smtClean="0"/>
              <a:t>Problem Identification</a:t>
            </a:r>
          </a:p>
          <a:p>
            <a:pPr lvl="2"/>
            <a:r>
              <a:rPr lang="en-US" dirty="0" smtClean="0"/>
              <a:t>Assumptions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Modeling the size of the “Terror Bird”</a:t>
            </a:r>
          </a:p>
          <a:p>
            <a:pPr lvl="2"/>
            <a:r>
              <a:rPr lang="en-US" dirty="0"/>
              <a:t>Problem Identification</a:t>
            </a:r>
          </a:p>
          <a:p>
            <a:pPr lvl="2"/>
            <a:r>
              <a:rPr lang="en-US" dirty="0"/>
              <a:t>Assumptions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Modeling Fuel Efficiency…</a:t>
            </a:r>
          </a:p>
          <a:p>
            <a:pPr lvl="2"/>
            <a:r>
              <a:rPr lang="en-US" dirty="0"/>
              <a:t>Problem </a:t>
            </a:r>
            <a:r>
              <a:rPr lang="en-US" dirty="0" smtClean="0"/>
              <a:t>Identification (</a:t>
            </a:r>
            <a:endParaRPr lang="en-US" dirty="0"/>
          </a:p>
          <a:p>
            <a:pPr lvl="2"/>
            <a:r>
              <a:rPr lang="en-US" dirty="0"/>
              <a:t>Assumptions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NOTE: Reschedule class on 09/14/12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31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48600" cy="1371600"/>
          </a:xfrm>
        </p:spPr>
        <p:txBody>
          <a:bodyPr/>
          <a:lstStyle/>
          <a:p>
            <a:r>
              <a:rPr lang="en-US" cap="none" dirty="0" smtClean="0"/>
              <a:t>2.4 Automobile Gasoline Mileage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Problem Identification</a:t>
            </a:r>
          </a:p>
          <a:p>
            <a:pPr lvl="1"/>
            <a:r>
              <a:rPr lang="en-US" dirty="0" smtClean="0"/>
              <a:t>What is the relationship between the speed of a vehicle and its fuel mileage?</a:t>
            </a:r>
          </a:p>
          <a:p>
            <a:pPr lvl="1"/>
            <a:endParaRPr lang="en-US" dirty="0"/>
          </a:p>
          <a:p>
            <a:r>
              <a:rPr lang="en-US" dirty="0" smtClean="0"/>
              <a:t>Assumptions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8382000" cy="1401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69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15200" cy="1371600"/>
          </a:xfrm>
        </p:spPr>
        <p:txBody>
          <a:bodyPr/>
          <a:lstStyle/>
          <a:p>
            <a:r>
              <a:rPr lang="en-US" cap="none" dirty="0"/>
              <a:t>Automobile Gasoline Mileage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Restricted Problem Identification</a:t>
            </a:r>
          </a:p>
          <a:p>
            <a:pPr lvl="1"/>
            <a:r>
              <a:rPr lang="en-US" dirty="0"/>
              <a:t>For a particular driver, driving his or her car on </a:t>
            </a:r>
            <a:r>
              <a:rPr lang="en-US" dirty="0" smtClean="0"/>
              <a:t>a given </a:t>
            </a:r>
            <a:r>
              <a:rPr lang="en-US" dirty="0"/>
              <a:t>day on a level highway at constant highway speeds near the optimal speed for </a:t>
            </a:r>
            <a:r>
              <a:rPr lang="en-US" dirty="0" smtClean="0"/>
              <a:t>fuel economy</a:t>
            </a:r>
            <a:r>
              <a:rPr lang="en-US" dirty="0"/>
              <a:t>, provide a qualitative explanation </a:t>
            </a:r>
            <a:r>
              <a:rPr lang="en-US" dirty="0" smtClean="0"/>
              <a:t>of how </a:t>
            </a:r>
            <a:r>
              <a:rPr lang="en-US" dirty="0"/>
              <a:t>fuel economy varies with small </a:t>
            </a:r>
            <a:r>
              <a:rPr lang="en-US" dirty="0" smtClean="0"/>
              <a:t>increases in </a:t>
            </a:r>
            <a:r>
              <a:rPr lang="en-US" dirty="0"/>
              <a:t>speed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Model Formulation and Analysis</a:t>
            </a:r>
            <a:endParaRPr lang="en-US" dirty="0"/>
          </a:p>
          <a:p>
            <a:pPr lvl="1"/>
            <a:r>
              <a:rPr lang="en-US" dirty="0" smtClean="0"/>
              <a:t>At constant speed the forces of propulsion and resistance must be in equilibrium</a:t>
            </a:r>
          </a:p>
          <a:p>
            <a:pPr marL="914400" lvl="2" indent="0">
              <a:buNone/>
            </a:pPr>
            <a:r>
              <a:rPr lang="en-US" dirty="0" err="1" smtClean="0"/>
              <a:t>F</a:t>
            </a:r>
            <a:r>
              <a:rPr lang="en-US" baseline="-25000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</a:t>
            </a:r>
            <a:endParaRPr lang="en-US" baseline="-25000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Power available to the car:</a:t>
            </a:r>
          </a:p>
          <a:p>
            <a:pPr marL="914400" lvl="2" indent="0">
              <a:buNone/>
            </a:pPr>
            <a:r>
              <a:rPr lang="en-US" dirty="0" err="1" smtClean="0"/>
              <a:t>C</a:t>
            </a:r>
            <a:r>
              <a:rPr lang="en-US" baseline="-25000" dirty="0" err="1" smtClean="0"/>
              <a:t>r</a:t>
            </a:r>
            <a:r>
              <a:rPr lang="en-US" dirty="0" err="1" smtClean="0"/>
              <a:t>K</a:t>
            </a:r>
            <a:endParaRPr lang="en-US" dirty="0" smtClean="0"/>
          </a:p>
          <a:p>
            <a:pPr lvl="3"/>
            <a:r>
              <a:rPr lang="en-US" dirty="0" smtClean="0"/>
              <a:t>Where Cr represents the amount of fuel burned per unit of time </a:t>
            </a:r>
          </a:p>
          <a:p>
            <a:pPr lvl="3"/>
            <a:r>
              <a:rPr lang="en-US" dirty="0" smtClean="0"/>
              <a:t>and K represents the amount of energy per gallon.</a:t>
            </a:r>
          </a:p>
        </p:txBody>
      </p:sp>
    </p:spTree>
    <p:extLst>
      <p:ext uri="{BB962C8B-B14F-4D97-AF65-F5344CB8AC3E}">
        <p14:creationId xmlns:p14="http://schemas.microsoft.com/office/powerpoint/2010/main" val="152674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Introduction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Reaching conclusions about the behavior of real-world systems.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Modeling Procedure:</a:t>
            </a:r>
          </a:p>
          <a:p>
            <a:pPr lvl="1"/>
            <a:r>
              <a:rPr lang="en-US" dirty="0" smtClean="0"/>
              <a:t>1 - Through observation, identify the primary factors involved in real-world behavior, possibly making simplifications.</a:t>
            </a:r>
          </a:p>
          <a:p>
            <a:pPr lvl="1"/>
            <a:r>
              <a:rPr lang="en-US" dirty="0" smtClean="0"/>
              <a:t>2 - Conjecture tentative relationships among the factors</a:t>
            </a:r>
          </a:p>
          <a:p>
            <a:pPr lvl="1"/>
            <a:r>
              <a:rPr lang="en-US" dirty="0" smtClean="0"/>
              <a:t>3 - Apply mathematical analysis to the resultant model.</a:t>
            </a:r>
          </a:p>
          <a:p>
            <a:pPr lvl="1"/>
            <a:r>
              <a:rPr lang="en-US" dirty="0" smtClean="0"/>
              <a:t>4 - Interpret mathematical conclusions in terms of the real-world problem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235" y="2133600"/>
            <a:ext cx="449456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9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/>
          <a:lstStyle/>
          <a:p>
            <a:r>
              <a:rPr lang="en-US" cap="none" dirty="0"/>
              <a:t>Automobile Gasoline Mileage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53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Power is the product of force and velocity for a constant force</a:t>
            </a:r>
          </a:p>
          <a:p>
            <a:pPr marL="914400" lvl="2" indent="0">
              <a:buNone/>
            </a:pPr>
            <a:r>
              <a:rPr lang="en-US" dirty="0" err="1" smtClean="0"/>
              <a:t>F</a:t>
            </a:r>
            <a:r>
              <a:rPr lang="en-US" baseline="-25000" dirty="0" err="1" smtClean="0"/>
              <a:t>p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smtClean="0">
                <a:sym typeface="Euclid Symbol"/>
              </a:rPr>
              <a:t> </a:t>
            </a:r>
            <a:r>
              <a:rPr lang="en-US" dirty="0" err="1" smtClean="0">
                <a:sym typeface="Euclid Symbol"/>
              </a:rPr>
              <a:t>C</a:t>
            </a:r>
            <a:r>
              <a:rPr lang="en-US" baseline="-25000" dirty="0" err="1" smtClean="0">
                <a:sym typeface="Euclid Symbol"/>
              </a:rPr>
              <a:t>r</a:t>
            </a:r>
            <a:r>
              <a:rPr lang="en-US" dirty="0" err="1" smtClean="0">
                <a:sym typeface="Euclid Symbol"/>
              </a:rPr>
              <a:t>K</a:t>
            </a:r>
            <a:endParaRPr lang="en-US" dirty="0" smtClean="0">
              <a:sym typeface="Euclid Symbol"/>
            </a:endParaRPr>
          </a:p>
          <a:p>
            <a:pPr lvl="2"/>
            <a:endParaRPr lang="en-US" dirty="0">
              <a:sym typeface="Euclid Symbol"/>
            </a:endParaRPr>
          </a:p>
          <a:p>
            <a:pPr lvl="1"/>
            <a:r>
              <a:rPr lang="en-US" dirty="0" smtClean="0">
                <a:sym typeface="Euclid Symbol"/>
              </a:rPr>
              <a:t>For constant fuel rating</a:t>
            </a:r>
          </a:p>
          <a:p>
            <a:pPr marL="914400" lvl="2" indent="0">
              <a:buNone/>
            </a:pPr>
            <a:r>
              <a:rPr lang="en-US" dirty="0" err="1" smtClean="0">
                <a:sym typeface="Euclid Symbol"/>
              </a:rPr>
              <a:t>F</a:t>
            </a:r>
            <a:r>
              <a:rPr lang="en-US" baseline="-25000" dirty="0" err="1" smtClean="0">
                <a:sym typeface="Euclid Symbol"/>
              </a:rPr>
              <a:t>p</a:t>
            </a:r>
            <a:r>
              <a:rPr lang="en-US" dirty="0" smtClean="0">
                <a:sym typeface="Euclid Symbol"/>
              </a:rPr>
              <a:t>  C</a:t>
            </a:r>
            <a:r>
              <a:rPr lang="en-US" baseline="-25000" dirty="0" smtClean="0">
                <a:sym typeface="Euclid Symbol"/>
              </a:rPr>
              <a:t>r</a:t>
            </a:r>
            <a:r>
              <a:rPr lang="en-US" dirty="0" smtClean="0">
                <a:sym typeface="Euclid Symbol"/>
              </a:rPr>
              <a:t>/v</a:t>
            </a:r>
          </a:p>
          <a:p>
            <a:pPr lvl="2"/>
            <a:endParaRPr lang="en-US" dirty="0">
              <a:sym typeface="Euclid Symbol"/>
            </a:endParaRPr>
          </a:p>
          <a:p>
            <a:pPr lvl="1"/>
            <a:r>
              <a:rPr lang="en-US" dirty="0" smtClean="0">
                <a:sym typeface="Euclid Symbol"/>
              </a:rPr>
              <a:t>Resisting Force (drag force)</a:t>
            </a:r>
          </a:p>
          <a:p>
            <a:pPr marL="914400" lvl="2" indent="0">
              <a:buNone/>
            </a:pPr>
            <a:r>
              <a:rPr lang="en-US" dirty="0" err="1" smtClean="0">
                <a:sym typeface="Euclid Symbol"/>
              </a:rPr>
              <a:t>F</a:t>
            </a:r>
            <a:r>
              <a:rPr lang="en-US" baseline="-25000" dirty="0" err="1" smtClean="0">
                <a:sym typeface="Euclid Symbol"/>
              </a:rPr>
              <a:t>r</a:t>
            </a:r>
            <a:r>
              <a:rPr lang="en-US" dirty="0" smtClean="0">
                <a:sym typeface="Euclid Symbol"/>
              </a:rPr>
              <a:t>  Sv</a:t>
            </a:r>
            <a:r>
              <a:rPr lang="en-US" baseline="30000" dirty="0" smtClean="0">
                <a:sym typeface="Euclid Symbol"/>
              </a:rPr>
              <a:t>2</a:t>
            </a:r>
            <a:r>
              <a:rPr lang="en-US" dirty="0" smtClean="0">
                <a:sym typeface="Euclid Symbol"/>
              </a:rPr>
              <a:t> , and sin</a:t>
            </a:r>
            <a:r>
              <a:rPr lang="en-US" dirty="0">
                <a:sym typeface="Euclid Symbol"/>
              </a:rPr>
              <a:t>ce S is constant  </a:t>
            </a:r>
            <a:r>
              <a:rPr lang="en-US" dirty="0" err="1">
                <a:sym typeface="Euclid Symbol"/>
              </a:rPr>
              <a:t>F</a:t>
            </a:r>
            <a:r>
              <a:rPr lang="en-US" baseline="-25000" dirty="0" err="1">
                <a:sym typeface="Euclid Symbol"/>
              </a:rPr>
              <a:t>r</a:t>
            </a:r>
            <a:r>
              <a:rPr lang="en-US" dirty="0">
                <a:sym typeface="Euclid Symbol"/>
              </a:rPr>
              <a:t>  v</a:t>
            </a:r>
            <a:r>
              <a:rPr lang="en-US" baseline="30000" dirty="0">
                <a:sym typeface="Euclid Symbol"/>
              </a:rPr>
              <a:t>2</a:t>
            </a:r>
          </a:p>
          <a:p>
            <a:pPr lvl="2"/>
            <a:endParaRPr lang="en-US" dirty="0">
              <a:sym typeface="Euclid Symbol"/>
            </a:endParaRPr>
          </a:p>
          <a:p>
            <a:pPr lvl="1"/>
            <a:r>
              <a:rPr lang="en-US" dirty="0" smtClean="0">
                <a:sym typeface="Euclid Symbol"/>
              </a:rPr>
              <a:t>Since </a:t>
            </a:r>
            <a:r>
              <a:rPr lang="en-US" dirty="0" err="1" smtClean="0">
                <a:sym typeface="Euclid Symbol"/>
              </a:rPr>
              <a:t>F</a:t>
            </a:r>
            <a:r>
              <a:rPr lang="en-US" baseline="-25000" dirty="0" err="1" smtClean="0">
                <a:sym typeface="Euclid Symbol"/>
              </a:rPr>
              <a:t>p</a:t>
            </a:r>
            <a:r>
              <a:rPr lang="en-US" dirty="0" smtClean="0">
                <a:sym typeface="Euclid Symbol"/>
              </a:rPr>
              <a:t> = </a:t>
            </a:r>
            <a:r>
              <a:rPr lang="en-US" dirty="0" err="1" smtClean="0">
                <a:sym typeface="Euclid Symbol"/>
              </a:rPr>
              <a:t>F</a:t>
            </a:r>
            <a:r>
              <a:rPr lang="en-US" baseline="-25000" dirty="0" err="1" smtClean="0">
                <a:sym typeface="Euclid Symbol"/>
              </a:rPr>
              <a:t>r</a:t>
            </a:r>
            <a:endParaRPr lang="en-US" baseline="-25000" dirty="0" smtClean="0">
              <a:sym typeface="Euclid Symbol"/>
            </a:endParaRPr>
          </a:p>
          <a:p>
            <a:pPr marL="914400" lvl="2" indent="0"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r</a:t>
            </a:r>
            <a:r>
              <a:rPr lang="en-US" dirty="0" smtClean="0"/>
              <a:t>/v </a:t>
            </a:r>
            <a:r>
              <a:rPr lang="en-US" dirty="0" smtClean="0">
                <a:sym typeface="Euclid Symbol"/>
              </a:rPr>
              <a:t> v</a:t>
            </a:r>
            <a:r>
              <a:rPr lang="en-US" baseline="30000" dirty="0" smtClean="0">
                <a:sym typeface="Euclid Symbol"/>
              </a:rPr>
              <a:t>2</a:t>
            </a:r>
            <a:r>
              <a:rPr lang="en-US" dirty="0" smtClean="0">
                <a:sym typeface="Euclid Symbol"/>
              </a:rPr>
              <a:t> , or C</a:t>
            </a:r>
            <a:r>
              <a:rPr lang="en-US" baseline="-25000" dirty="0" smtClean="0">
                <a:sym typeface="Euclid Symbol"/>
              </a:rPr>
              <a:t>r</a:t>
            </a:r>
            <a:r>
              <a:rPr lang="en-US" dirty="0" smtClean="0">
                <a:sym typeface="Euclid Symbol"/>
              </a:rPr>
              <a:t>  v</a:t>
            </a:r>
            <a:r>
              <a:rPr lang="en-US" baseline="30000" dirty="0" smtClean="0">
                <a:sym typeface="Euclid Symbol"/>
              </a:rPr>
              <a:t>3</a:t>
            </a:r>
          </a:p>
          <a:p>
            <a:pPr lvl="2"/>
            <a:endParaRPr lang="en-US" dirty="0" smtClean="0">
              <a:sym typeface="Euclid Symbol"/>
            </a:endParaRPr>
          </a:p>
          <a:p>
            <a:pPr lvl="1"/>
            <a:r>
              <a:rPr lang="en-US" dirty="0" smtClean="0">
                <a:sym typeface="Euclid Symbol"/>
              </a:rPr>
              <a:t>Define gasoline mileage as follows</a:t>
            </a:r>
          </a:p>
          <a:p>
            <a:pPr marL="914400" lvl="2" indent="0">
              <a:buNone/>
            </a:pPr>
            <a:r>
              <a:rPr lang="en-US" dirty="0" smtClean="0"/>
              <a:t>mileage = distance / consumption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Substituting </a:t>
            </a:r>
            <a:r>
              <a:rPr lang="en-US" dirty="0" err="1" smtClean="0"/>
              <a:t>vt</a:t>
            </a:r>
            <a:r>
              <a:rPr lang="en-US" dirty="0" smtClean="0"/>
              <a:t> for distance and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r</a:t>
            </a:r>
            <a:r>
              <a:rPr lang="en-US" dirty="0" err="1" smtClean="0"/>
              <a:t>t</a:t>
            </a:r>
            <a:r>
              <a:rPr lang="en-US" dirty="0" smtClean="0"/>
              <a:t> for consumption</a:t>
            </a:r>
          </a:p>
          <a:p>
            <a:pPr marL="914400" lvl="2" indent="0">
              <a:buNone/>
            </a:pPr>
            <a:r>
              <a:rPr lang="en-US" dirty="0" smtClean="0"/>
              <a:t>mileage = v/C</a:t>
            </a:r>
            <a:r>
              <a:rPr lang="en-US" baseline="-25000" dirty="0" smtClean="0"/>
              <a:t>r</a:t>
            </a:r>
            <a:r>
              <a:rPr lang="en-US" dirty="0" smtClean="0"/>
              <a:t> </a:t>
            </a:r>
            <a:r>
              <a:rPr lang="en-US" dirty="0" smtClean="0">
                <a:sym typeface="Euclid Symbol"/>
              </a:rPr>
              <a:t> v</a:t>
            </a:r>
            <a:r>
              <a:rPr lang="en-US" baseline="30000" dirty="0" smtClean="0">
                <a:sym typeface="Euclid Symbol"/>
              </a:rPr>
              <a:t>–2</a:t>
            </a:r>
            <a:r>
              <a:rPr lang="en-US" dirty="0" smtClean="0">
                <a:sym typeface="Euclid Symbol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9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91400" cy="1371600"/>
          </a:xfrm>
        </p:spPr>
        <p:txBody>
          <a:bodyPr/>
          <a:lstStyle/>
          <a:p>
            <a:r>
              <a:rPr lang="en-US" cap="none" dirty="0" smtClean="0"/>
              <a:t>2.5 Body Weight and Height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Identification</a:t>
            </a:r>
          </a:p>
          <a:p>
            <a:pPr lvl="1"/>
            <a:r>
              <a:rPr lang="en-US" dirty="0"/>
              <a:t>For various heights, </a:t>
            </a:r>
            <a:r>
              <a:rPr lang="en-US" dirty="0" smtClean="0"/>
              <a:t>genders</a:t>
            </a:r>
            <a:r>
              <a:rPr lang="en-US" dirty="0"/>
              <a:t>, and age groups, determine upper weight limits that represent maximum levels </a:t>
            </a:r>
            <a:r>
              <a:rPr lang="en-US" dirty="0" smtClean="0"/>
              <a:t>of acceptability </a:t>
            </a:r>
            <a:r>
              <a:rPr lang="en-US" dirty="0"/>
              <a:t>based on physical appearance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Marathon rule: 2lb of body weight per inch of height</a:t>
            </a:r>
          </a:p>
          <a:p>
            <a:pPr lvl="2"/>
            <a:r>
              <a:rPr lang="en-US" dirty="0" smtClean="0"/>
              <a:t>Upper weight allowance for acceptance to an armed force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67200"/>
            <a:ext cx="3810000" cy="245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620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/>
          <a:lstStyle/>
          <a:p>
            <a:r>
              <a:rPr lang="en-US" cap="none" dirty="0"/>
              <a:t>Body Weight and Height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Some parts of the body are composed of an inner core (bones and muscle) an and outer core (fatty material)</a:t>
            </a:r>
          </a:p>
          <a:p>
            <a:pPr lvl="1"/>
            <a:r>
              <a:rPr lang="en-US" dirty="0" smtClean="0"/>
              <a:t>Certain parts of the body, such as the head, have the same size and density for different people.</a:t>
            </a:r>
          </a:p>
          <a:p>
            <a:pPr lvl="2"/>
            <a:r>
              <a:rPr lang="en-US" dirty="0" smtClean="0"/>
              <a:t>W = k</a:t>
            </a:r>
            <a:r>
              <a:rPr lang="en-US" baseline="-25000" dirty="0" smtClean="0"/>
              <a:t>1</a:t>
            </a:r>
            <a:r>
              <a:rPr lang="en-US" dirty="0" smtClean="0"/>
              <a:t> +W</a:t>
            </a:r>
            <a:r>
              <a:rPr lang="en-US" baseline="-25000" dirty="0" smtClean="0"/>
              <a:t>in</a:t>
            </a:r>
            <a:r>
              <a:rPr lang="en-US" dirty="0" smtClean="0"/>
              <a:t> +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out</a:t>
            </a:r>
            <a:endParaRPr lang="en-US" baseline="-25000" dirty="0" smtClean="0"/>
          </a:p>
          <a:p>
            <a:pPr lvl="2"/>
            <a:endParaRPr lang="en-US" dirty="0"/>
          </a:p>
          <a:p>
            <a:pPr lvl="2"/>
            <a:r>
              <a:rPr lang="en-US" dirty="0" smtClean="0"/>
              <a:t>W</a:t>
            </a:r>
            <a:r>
              <a:rPr lang="en-US" baseline="-25000" dirty="0" smtClean="0"/>
              <a:t>in</a:t>
            </a:r>
            <a:r>
              <a:rPr lang="en-US" dirty="0" smtClean="0"/>
              <a:t> </a:t>
            </a:r>
            <a:r>
              <a:rPr lang="en-US" dirty="0" smtClean="0">
                <a:sym typeface="Euclid Symbol"/>
              </a:rPr>
              <a:t> ??</a:t>
            </a:r>
          </a:p>
          <a:p>
            <a:pPr lvl="2"/>
            <a:endParaRPr lang="en-US" dirty="0">
              <a:sym typeface="Euclid Symbol"/>
            </a:endParaRPr>
          </a:p>
          <a:p>
            <a:pPr lvl="2"/>
            <a:r>
              <a:rPr lang="en-US" dirty="0" err="1" smtClean="0">
                <a:sym typeface="Euclid Symbol"/>
              </a:rPr>
              <a:t>W</a:t>
            </a:r>
            <a:r>
              <a:rPr lang="en-US" baseline="-25000" dirty="0" err="1" smtClean="0">
                <a:sym typeface="Euclid Symbol"/>
              </a:rPr>
              <a:t>out</a:t>
            </a:r>
            <a:r>
              <a:rPr lang="en-US" dirty="0" smtClean="0">
                <a:sym typeface="Euclid Symbol"/>
              </a:rPr>
              <a:t>  ??</a:t>
            </a:r>
          </a:p>
          <a:p>
            <a:pPr lvl="2"/>
            <a:endParaRPr lang="en-US" dirty="0">
              <a:sym typeface="Euclid Symbol"/>
            </a:endParaRPr>
          </a:p>
          <a:p>
            <a:pPr lvl="2"/>
            <a:r>
              <a:rPr lang="en-US" dirty="0" smtClean="0">
                <a:sym typeface="Euclid Symbol"/>
              </a:rPr>
              <a:t>W =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8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56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2.1 Mathematical Models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53000"/>
          </a:xfrm>
        </p:spPr>
        <p:txBody>
          <a:bodyPr/>
          <a:lstStyle/>
          <a:p>
            <a:r>
              <a:rPr lang="en-US" dirty="0" smtClean="0"/>
              <a:t>Mathematical Model:</a:t>
            </a:r>
          </a:p>
          <a:p>
            <a:pPr lvl="1"/>
            <a:r>
              <a:rPr lang="en-US" dirty="0" smtClean="0"/>
              <a:t>Mathematical construct designed to study a particular real-world system or phenomenon.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 nature of the model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50" y="4114800"/>
            <a:ext cx="7010400" cy="2392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8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 smtClean="0"/>
              <a:t>Model Comparison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3735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Fidelity: The preciseness of a model’s representation of reality.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Costs: The total cost of the modeling process.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Flexibility: The ability to change and control conditions affecting the model as required data are gathered.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38600"/>
            <a:ext cx="6553200" cy="268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1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10400" cy="1371600"/>
          </a:xfrm>
        </p:spPr>
        <p:txBody>
          <a:bodyPr/>
          <a:lstStyle/>
          <a:p>
            <a:r>
              <a:rPr lang="en-US" cap="none" dirty="0" smtClean="0"/>
              <a:t>Construction of Models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/>
          <a:lstStyle/>
          <a:p>
            <a:r>
              <a:rPr lang="en-US" dirty="0" smtClean="0"/>
              <a:t>Step 1: Identify the problem</a:t>
            </a:r>
          </a:p>
          <a:p>
            <a:pPr lvl="1"/>
            <a:r>
              <a:rPr lang="en-US" dirty="0" smtClean="0"/>
              <a:t>Example: industry optimization.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2: Make assumptions</a:t>
            </a:r>
          </a:p>
          <a:p>
            <a:pPr lvl="1"/>
            <a:r>
              <a:rPr lang="en-US" dirty="0" smtClean="0"/>
              <a:t>Reduce the complexity of the problem.</a:t>
            </a:r>
          </a:p>
          <a:p>
            <a:pPr lvl="1"/>
            <a:r>
              <a:rPr lang="en-US" dirty="0" smtClean="0"/>
              <a:t>Classify the Variables.</a:t>
            </a:r>
          </a:p>
          <a:p>
            <a:pPr lvl="2"/>
            <a:r>
              <a:rPr lang="en-US" dirty="0" smtClean="0"/>
              <a:t>Dependent, independent (some may be be neglected).</a:t>
            </a:r>
          </a:p>
          <a:p>
            <a:pPr lvl="1"/>
            <a:r>
              <a:rPr lang="en-US" dirty="0" smtClean="0"/>
              <a:t>Determine interrelationships among the variables selected for study.</a:t>
            </a:r>
          </a:p>
          <a:p>
            <a:pPr lvl="2"/>
            <a:r>
              <a:rPr lang="en-US" dirty="0" smtClean="0"/>
              <a:t>Make additional simplifications and consider </a:t>
            </a:r>
            <a:r>
              <a:rPr lang="en-US" dirty="0" err="1" smtClean="0"/>
              <a:t>submodels</a:t>
            </a:r>
            <a:r>
              <a:rPr lang="en-US" dirty="0" smtClean="0"/>
              <a:t> to hypothesize relationships between variables.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10400" cy="1371600"/>
          </a:xfrm>
        </p:spPr>
        <p:txBody>
          <a:bodyPr/>
          <a:lstStyle/>
          <a:p>
            <a:r>
              <a:rPr lang="en-US" cap="none" dirty="0" smtClean="0"/>
              <a:t>Construction of Models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Step 3: Solve or interpret the model</a:t>
            </a:r>
          </a:p>
          <a:p>
            <a:pPr lvl="1"/>
            <a:r>
              <a:rPr lang="en-US" dirty="0" smtClean="0"/>
              <a:t>Example: Solve the resulting mathematical equations or inequalities.</a:t>
            </a:r>
          </a:p>
          <a:p>
            <a:endParaRPr lang="en-US" dirty="0" smtClean="0"/>
          </a:p>
          <a:p>
            <a:r>
              <a:rPr lang="en-US" dirty="0" smtClean="0"/>
              <a:t>Step 4: Verify the model</a:t>
            </a:r>
          </a:p>
          <a:p>
            <a:pPr lvl="1"/>
            <a:r>
              <a:rPr lang="en-US" dirty="0" smtClean="0"/>
              <a:t>Does the model answer the problem identified in step 1?</a:t>
            </a:r>
          </a:p>
          <a:p>
            <a:pPr lvl="1"/>
            <a:r>
              <a:rPr lang="en-US" dirty="0" smtClean="0"/>
              <a:t>Does it make common sense?</a:t>
            </a:r>
          </a:p>
          <a:p>
            <a:pPr lvl="2"/>
            <a:r>
              <a:rPr lang="en-US" dirty="0" smtClean="0"/>
              <a:t>Is the model usable in a practical sense?</a:t>
            </a:r>
          </a:p>
          <a:p>
            <a:pPr lvl="2"/>
            <a:r>
              <a:rPr lang="en-US" dirty="0" smtClean="0"/>
              <a:t>Can we gather the necessary data to operate the model?</a:t>
            </a:r>
          </a:p>
          <a:p>
            <a:pPr lvl="1"/>
            <a:r>
              <a:rPr lang="en-US" dirty="0" smtClean="0"/>
              <a:t>Test it with real-world data to corroborate the reasonableness of the model.</a:t>
            </a:r>
          </a:p>
          <a:p>
            <a:pPr lvl="2"/>
            <a:r>
              <a:rPr lang="en-US" dirty="0" smtClean="0"/>
              <a:t>Be careful with extrapolation.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10400" cy="1371600"/>
          </a:xfrm>
        </p:spPr>
        <p:txBody>
          <a:bodyPr/>
          <a:lstStyle/>
          <a:p>
            <a:r>
              <a:rPr lang="en-US" cap="none" dirty="0" smtClean="0"/>
              <a:t>Construction of Models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Step 5: Implement the model</a:t>
            </a:r>
          </a:p>
          <a:p>
            <a:pPr lvl="1"/>
            <a:r>
              <a:rPr lang="en-US" dirty="0" smtClean="0"/>
              <a:t>Put the Model in user-friendly mode: Explain the model in terms that the decision makers and users can understand.</a:t>
            </a:r>
          </a:p>
          <a:p>
            <a:endParaRPr lang="en-US" dirty="0" smtClean="0"/>
          </a:p>
          <a:p>
            <a:r>
              <a:rPr lang="en-US" dirty="0" smtClean="0"/>
              <a:t>Step 6: Maintain the model</a:t>
            </a:r>
          </a:p>
          <a:p>
            <a:pPr lvl="1"/>
            <a:r>
              <a:rPr lang="en-US" dirty="0" smtClean="0"/>
              <a:t>Remember that the model is derived from a specific problem identified in Step 1 and from the assumptions made in Step 2.</a:t>
            </a:r>
          </a:p>
          <a:p>
            <a:pPr lvl="2"/>
            <a:r>
              <a:rPr lang="en-US" dirty="0" smtClean="0"/>
              <a:t>Has the original problem changed in any way, or have some previously neglected factors become important?</a:t>
            </a:r>
          </a:p>
          <a:p>
            <a:pPr lvl="2"/>
            <a:r>
              <a:rPr lang="en-US" dirty="0" smtClean="0"/>
              <a:t>Does one of the </a:t>
            </a:r>
            <a:r>
              <a:rPr lang="en-US" dirty="0" err="1" smtClean="0"/>
              <a:t>submodels</a:t>
            </a:r>
            <a:r>
              <a:rPr lang="en-US" dirty="0" smtClean="0"/>
              <a:t> need to be adjusted?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5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Iterative nature of Model Construction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318500" cy="567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9400" cy="1371600"/>
          </a:xfrm>
        </p:spPr>
        <p:txBody>
          <a:bodyPr/>
          <a:lstStyle/>
          <a:p>
            <a:r>
              <a:rPr lang="en-US" cap="none" dirty="0" smtClean="0"/>
              <a:t>Sensitivity of the Model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A model is said to be </a:t>
            </a:r>
            <a:r>
              <a:rPr lang="en-US" dirty="0" smtClean="0"/>
              <a:t>robust</a:t>
            </a:r>
            <a:r>
              <a:rPr lang="en-US" b="0" dirty="0" smtClean="0"/>
              <a:t> when its conclusions do not depend on the precise satisfaction of the assumptions.</a:t>
            </a:r>
          </a:p>
          <a:p>
            <a:endParaRPr lang="en-US" b="0" dirty="0"/>
          </a:p>
          <a:p>
            <a:r>
              <a:rPr lang="en-US" b="0" dirty="0" smtClean="0"/>
              <a:t>A model is </a:t>
            </a:r>
            <a:r>
              <a:rPr lang="en-US" dirty="0" smtClean="0"/>
              <a:t>fragile</a:t>
            </a:r>
            <a:r>
              <a:rPr lang="en-US" b="0" dirty="0" smtClean="0"/>
              <a:t> if its conclusions do depend on the precise satisfaction of some sort of conditions</a:t>
            </a:r>
          </a:p>
          <a:p>
            <a:endParaRPr lang="en-US" b="0" dirty="0"/>
          </a:p>
          <a:p>
            <a:r>
              <a:rPr lang="en-US" b="0" dirty="0" smtClean="0"/>
              <a:t>The term </a:t>
            </a:r>
            <a:r>
              <a:rPr lang="en-US" dirty="0" smtClean="0"/>
              <a:t>sensitivity</a:t>
            </a:r>
            <a:r>
              <a:rPr lang="en-US" b="0" dirty="0" smtClean="0"/>
              <a:t> refers to the degree of change in a model’s conclusions as some condition on which they depend is varied; the greater the change, the more sensitive is the model to that condition.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1648</TotalTime>
  <Words>1060</Words>
  <Application>Microsoft Office PowerPoint</Application>
  <PresentationFormat>On-screen Show (4:3)</PresentationFormat>
  <Paragraphs>214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Essential</vt:lpstr>
      <vt:lpstr>Chapter 2</vt:lpstr>
      <vt:lpstr>Introduction</vt:lpstr>
      <vt:lpstr>2.1 Mathematical Models</vt:lpstr>
      <vt:lpstr>Model Comparison</vt:lpstr>
      <vt:lpstr>Construction of Models</vt:lpstr>
      <vt:lpstr>Construction of Models</vt:lpstr>
      <vt:lpstr>Construction of Models</vt:lpstr>
      <vt:lpstr>Iterative nature of Model Construction</vt:lpstr>
      <vt:lpstr>Sensitivity of the Model</vt:lpstr>
      <vt:lpstr>2.1 Modeling Using Proportionality</vt:lpstr>
      <vt:lpstr>Geometric Interpretation of Proportionality</vt:lpstr>
      <vt:lpstr>Proportionality as a Simplifying Assumption</vt:lpstr>
      <vt:lpstr>Famous Proportionalities</vt:lpstr>
      <vt:lpstr>Homework (Due Wed 09/12/12)</vt:lpstr>
      <vt:lpstr>2.3 Modeling Using Geometric Similarity</vt:lpstr>
      <vt:lpstr>Example</vt:lpstr>
      <vt:lpstr>Examples</vt:lpstr>
      <vt:lpstr>2.4 Automobile Gasoline Mileage</vt:lpstr>
      <vt:lpstr>Automobile Gasoline Mileage</vt:lpstr>
      <vt:lpstr>Automobile Gasoline Mileage</vt:lpstr>
      <vt:lpstr>2.5 Body Weight and Height</vt:lpstr>
      <vt:lpstr>Body Weight and Height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User</dc:creator>
  <cp:lastModifiedBy>User</cp:lastModifiedBy>
  <cp:revision>74</cp:revision>
  <dcterms:created xsi:type="dcterms:W3CDTF">2012-08-22T03:04:18Z</dcterms:created>
  <dcterms:modified xsi:type="dcterms:W3CDTF">2012-09-10T12:12:39Z</dcterms:modified>
</cp:coreProperties>
</file>