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88" y="-6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B145D22-84EF-4E31-8383-EA447C5811F8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Chapter 13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467600" cy="1371600"/>
          </a:xfrm>
        </p:spPr>
        <p:txBody>
          <a:bodyPr>
            <a:normAutofit/>
          </a:bodyPr>
          <a:lstStyle/>
          <a:p>
            <a:r>
              <a:rPr lang="en-US" sz="3600" cap="none" dirty="0" smtClean="0"/>
              <a:t>Optimization of Continuous Models</a:t>
            </a:r>
            <a:endParaRPr lang="en-US" sz="3600" cap="none" dirty="0"/>
          </a:p>
        </p:txBody>
      </p:sp>
    </p:spTree>
    <p:extLst>
      <p:ext uri="{BB962C8B-B14F-4D97-AF65-F5344CB8AC3E}">
        <p14:creationId xmlns:p14="http://schemas.microsoft.com/office/powerpoint/2010/main" val="196112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13.2 A Manufacturing Problem: Maximizing Profit in Producing Competing Products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Scenario</a:t>
            </a:r>
          </a:p>
          <a:p>
            <a:pPr lvl="1"/>
            <a:r>
              <a:rPr lang="en-US" dirty="0"/>
              <a:t>A company manufacturing computers plans to introduce two new products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Workstation with a 27” Monitor</a:t>
            </a:r>
          </a:p>
          <a:p>
            <a:pPr lvl="3"/>
            <a:r>
              <a:rPr lang="en-US" dirty="0" smtClean="0"/>
              <a:t>Cost to produce: $1950</a:t>
            </a:r>
          </a:p>
          <a:p>
            <a:pPr lvl="3"/>
            <a:r>
              <a:rPr lang="en-US" dirty="0" smtClean="0"/>
              <a:t>MSRP: 3390</a:t>
            </a:r>
          </a:p>
          <a:p>
            <a:pPr lvl="3"/>
            <a:r>
              <a:rPr lang="en-US" dirty="0" smtClean="0"/>
              <a:t>For </a:t>
            </a:r>
            <a:r>
              <a:rPr lang="en-US" dirty="0"/>
              <a:t>each additional system </a:t>
            </a:r>
            <a:r>
              <a:rPr lang="en-US" dirty="0" smtClean="0"/>
              <a:t>sold</a:t>
            </a:r>
            <a:r>
              <a:rPr lang="en-US" dirty="0"/>
              <a:t>, </a:t>
            </a:r>
            <a:r>
              <a:rPr lang="en-US" dirty="0" smtClean="0"/>
              <a:t>the selling </a:t>
            </a:r>
            <a:r>
              <a:rPr lang="en-US" dirty="0"/>
              <a:t>price will fall by $</a:t>
            </a:r>
            <a:r>
              <a:rPr lang="en-US" dirty="0" smtClean="0"/>
              <a:t>0.10</a:t>
            </a:r>
          </a:p>
          <a:p>
            <a:pPr lvl="3"/>
            <a:r>
              <a:rPr lang="en-US" dirty="0" smtClean="0"/>
              <a:t>The </a:t>
            </a:r>
            <a:r>
              <a:rPr lang="en-US" dirty="0"/>
              <a:t>selling price </a:t>
            </a:r>
            <a:r>
              <a:rPr lang="en-US" dirty="0" smtClean="0"/>
              <a:t>is </a:t>
            </a:r>
            <a:r>
              <a:rPr lang="en-US" dirty="0"/>
              <a:t>reduced by $0.03 </a:t>
            </a:r>
            <a:r>
              <a:rPr lang="en-US" dirty="0" smtClean="0"/>
              <a:t>for each </a:t>
            </a:r>
            <a:r>
              <a:rPr lang="en-US" dirty="0"/>
              <a:t>31-in. </a:t>
            </a:r>
            <a:r>
              <a:rPr lang="en-US" dirty="0" smtClean="0"/>
              <a:t>system sold</a:t>
            </a:r>
          </a:p>
          <a:p>
            <a:pPr lvl="2"/>
            <a:r>
              <a:rPr lang="en-US" dirty="0" smtClean="0"/>
              <a:t>Workstation </a:t>
            </a:r>
            <a:r>
              <a:rPr lang="en-US" dirty="0"/>
              <a:t>with a </a:t>
            </a:r>
            <a:r>
              <a:rPr lang="en-US" dirty="0" smtClean="0"/>
              <a:t>31” Monitor</a:t>
            </a:r>
          </a:p>
          <a:p>
            <a:pPr lvl="3"/>
            <a:r>
              <a:rPr lang="en-US" dirty="0"/>
              <a:t>Cost to produce: </a:t>
            </a:r>
            <a:r>
              <a:rPr lang="en-US" dirty="0" smtClean="0"/>
              <a:t>$2250</a:t>
            </a:r>
            <a:endParaRPr lang="en-US" dirty="0"/>
          </a:p>
          <a:p>
            <a:pPr lvl="3"/>
            <a:r>
              <a:rPr lang="en-US" dirty="0"/>
              <a:t>MSRP: </a:t>
            </a:r>
            <a:r>
              <a:rPr lang="en-US" dirty="0" smtClean="0"/>
              <a:t>3990</a:t>
            </a:r>
          </a:p>
          <a:p>
            <a:pPr lvl="3"/>
            <a:r>
              <a:rPr lang="en-US" dirty="0"/>
              <a:t>For each additional system sold, the selling price will fall by $0.10</a:t>
            </a:r>
          </a:p>
          <a:p>
            <a:pPr lvl="3"/>
            <a:r>
              <a:rPr lang="en-US" dirty="0"/>
              <a:t>The selling price is reduced by $</a:t>
            </a:r>
            <a:r>
              <a:rPr lang="en-US" dirty="0" smtClean="0"/>
              <a:t>0.04 </a:t>
            </a:r>
            <a:r>
              <a:rPr lang="en-US" dirty="0"/>
              <a:t>for each </a:t>
            </a:r>
            <a:r>
              <a:rPr lang="en-US" dirty="0" smtClean="0"/>
              <a:t>27-in</a:t>
            </a:r>
            <a:r>
              <a:rPr lang="en-US" dirty="0"/>
              <a:t>. </a:t>
            </a:r>
            <a:r>
              <a:rPr lang="en-US" dirty="0" smtClean="0"/>
              <a:t>system </a:t>
            </a:r>
            <a:r>
              <a:rPr lang="en-US" dirty="0"/>
              <a:t>sold</a:t>
            </a:r>
          </a:p>
          <a:p>
            <a:pPr lvl="2"/>
            <a:r>
              <a:rPr lang="en-US" dirty="0" smtClean="0"/>
              <a:t>Company’s Fixed Cost: $400,000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5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A Manufacturing Problem: Maximizing Profit in Producing Competing Products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Model Formulation</a:t>
            </a:r>
          </a:p>
          <a:p>
            <a:pPr lvl="1"/>
            <a:r>
              <a:rPr lang="en-US" dirty="0" smtClean="0"/>
              <a:t>Notation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is the </a:t>
            </a:r>
            <a:r>
              <a:rPr lang="en-US" b="1" dirty="0" smtClean="0"/>
              <a:t>objective function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67814"/>
            <a:ext cx="5138205" cy="2227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643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A Manufacturing Problem: Maximizing Profit in Producing Competing Products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Model Formulation</a:t>
            </a:r>
          </a:p>
          <a:p>
            <a:pPr lvl="1"/>
            <a:r>
              <a:rPr lang="en-US" dirty="0" smtClean="0"/>
              <a:t>Maximize this objective function.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Surface 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2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A Manufacturing Problem: Maximizing Profit in Producing Competing Products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The Gradient Method of Steepest Ascent</a:t>
            </a:r>
          </a:p>
          <a:p>
            <a:pPr lvl="1"/>
            <a:r>
              <a:rPr lang="en-US" dirty="0" smtClean="0"/>
              <a:t>Iterative </a:t>
            </a:r>
            <a:r>
              <a:rPr lang="en-US" dirty="0"/>
              <a:t>method for ﬁnding </a:t>
            </a:r>
            <a:r>
              <a:rPr lang="en-US" dirty="0" smtClean="0"/>
              <a:t>extreme points.</a:t>
            </a:r>
          </a:p>
          <a:p>
            <a:pPr lvl="2"/>
            <a:r>
              <a:rPr lang="en-US" dirty="0" smtClean="0"/>
              <a:t>Starting </a:t>
            </a:r>
            <a:r>
              <a:rPr lang="en-US" dirty="0"/>
              <a:t>with an initial point (x</a:t>
            </a:r>
            <a:r>
              <a:rPr lang="en-US" baseline="-25000" dirty="0"/>
              <a:t>0</a:t>
            </a:r>
            <a:r>
              <a:rPr lang="en-US" dirty="0"/>
              <a:t>, y</a:t>
            </a:r>
            <a:r>
              <a:rPr lang="en-US" baseline="-25000" dirty="0"/>
              <a:t>0</a:t>
            </a:r>
            <a:r>
              <a:rPr lang="en-US" dirty="0"/>
              <a:t>), we develop an </a:t>
            </a:r>
            <a:r>
              <a:rPr lang="en-US" dirty="0" smtClean="0"/>
              <a:t>iterative procedure </a:t>
            </a:r>
            <a:r>
              <a:rPr lang="en-US" dirty="0"/>
              <a:t>for generating a sequence of points (</a:t>
            </a:r>
            <a:r>
              <a:rPr lang="en-US" dirty="0" err="1"/>
              <a:t>x</a:t>
            </a:r>
            <a:r>
              <a:rPr lang="en-US" baseline="-25000" dirty="0" err="1"/>
              <a:t>k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k</a:t>
            </a:r>
            <a:r>
              <a:rPr lang="en-US" dirty="0"/>
              <a:t>) obtained by moving from point </a:t>
            </a:r>
            <a:r>
              <a:rPr lang="en-US" dirty="0" smtClean="0"/>
              <a:t>to point </a:t>
            </a:r>
            <a:r>
              <a:rPr lang="en-US" dirty="0"/>
              <a:t>in the direction of the gradient </a:t>
            </a:r>
            <a:r>
              <a:rPr lang="en-US" dirty="0" smtClean="0"/>
              <a:t>∇f(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k</a:t>
            </a:r>
            <a:r>
              <a:rPr lang="en-US" dirty="0"/>
              <a:t>) such that f(x</a:t>
            </a:r>
            <a:r>
              <a:rPr lang="en-US" baseline="-25000" dirty="0"/>
              <a:t>k+1</a:t>
            </a:r>
            <a:r>
              <a:rPr lang="en-US" dirty="0"/>
              <a:t>, y</a:t>
            </a:r>
            <a:r>
              <a:rPr lang="en-US" baseline="-25000" dirty="0"/>
              <a:t>k+1</a:t>
            </a:r>
            <a:r>
              <a:rPr lang="en-US" dirty="0"/>
              <a:t>) &gt; f(</a:t>
            </a:r>
            <a:r>
              <a:rPr lang="en-US" dirty="0" err="1"/>
              <a:t>x</a:t>
            </a:r>
            <a:r>
              <a:rPr lang="en-US" baseline="-25000" dirty="0" err="1"/>
              <a:t>k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k</a:t>
            </a:r>
            <a:r>
              <a:rPr lang="en-US" dirty="0"/>
              <a:t>). </a:t>
            </a:r>
            <a:r>
              <a:rPr lang="en-US" dirty="0" smtClean="0"/>
              <a:t>In terms </a:t>
            </a:r>
            <a:r>
              <a:rPr lang="en-US" dirty="0"/>
              <a:t>of coordinates, for some </a:t>
            </a:r>
            <a:r>
              <a:rPr lang="en-US" dirty="0" err="1" smtClean="0"/>
              <a:t>λ</a:t>
            </a:r>
            <a:r>
              <a:rPr lang="en-US" baseline="-25000" dirty="0" err="1" smtClean="0"/>
              <a:t>k</a:t>
            </a:r>
            <a:r>
              <a:rPr lang="en-US" dirty="0" smtClean="0"/>
              <a:t> </a:t>
            </a:r>
            <a:r>
              <a:rPr lang="en-US" dirty="0"/>
              <a:t>&gt; 0</a:t>
            </a:r>
            <a:r>
              <a:rPr lang="en-US" dirty="0" smtClean="0"/>
              <a:t>,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smtClean="0"/>
              <a:t>Implementation</a:t>
            </a: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60624"/>
            <a:ext cx="3643195" cy="1756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277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72400" cy="1371600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13.3 Constrained Continuous Optimization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153400" cy="31241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An Oil Transfer company</a:t>
            </a:r>
          </a:p>
          <a:p>
            <a:endParaRPr lang="en-US" dirty="0" smtClean="0"/>
          </a:p>
          <a:p>
            <a:r>
              <a:rPr lang="en-US" dirty="0" smtClean="0"/>
              <a:t>Problem Identification</a:t>
            </a:r>
          </a:p>
          <a:p>
            <a:pPr lvl="1"/>
            <a:r>
              <a:rPr lang="en-US" dirty="0"/>
              <a:t>Minimize the costs associated with dispensing and holding </a:t>
            </a:r>
            <a:r>
              <a:rPr lang="en-US" dirty="0" smtClean="0"/>
              <a:t>the oil </a:t>
            </a:r>
            <a:r>
              <a:rPr lang="en-US" dirty="0"/>
              <a:t>to maintain sufﬁcient oil to satisfy demand while meeting the restricted tank </a:t>
            </a:r>
            <a:r>
              <a:rPr lang="en-US" dirty="0" smtClean="0"/>
              <a:t>storage space </a:t>
            </a:r>
            <a:r>
              <a:rPr lang="en-US" dirty="0"/>
              <a:t>constraint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Assumptions </a:t>
            </a:r>
            <a:r>
              <a:rPr lang="en-US" dirty="0" smtClean="0"/>
              <a:t>and Model Formulation</a:t>
            </a:r>
          </a:p>
          <a:p>
            <a:pPr lvl="1"/>
            <a:r>
              <a:rPr lang="en-US" dirty="0" smtClean="0"/>
              <a:t>For two types of oil ( </a:t>
            </a:r>
            <a:r>
              <a:rPr lang="en-US" dirty="0" err="1" smtClean="0"/>
              <a:t>i</a:t>
            </a:r>
            <a:r>
              <a:rPr lang="en-US" dirty="0" smtClean="0"/>
              <a:t>=1, 2 ):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277" y="4753889"/>
            <a:ext cx="4931323" cy="1951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763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>
            <a:normAutofit/>
          </a:bodyPr>
          <a:lstStyle/>
          <a:p>
            <a:r>
              <a:rPr lang="en-US" cap="none" dirty="0"/>
              <a:t>Constrained Continuous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 function</a:t>
            </a:r>
          </a:p>
          <a:p>
            <a:pPr lvl="1"/>
            <a:r>
              <a:rPr lang="en-US" dirty="0" smtClean="0"/>
              <a:t>Minimize the cost function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 smtClean="0"/>
              <a:t>Constraint</a:t>
            </a:r>
          </a:p>
          <a:p>
            <a:pPr lvl="1"/>
            <a:r>
              <a:rPr lang="en-US" dirty="0" smtClean="0"/>
              <a:t>Restricted tank storage (space constraint).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Under the following data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658" y="2558158"/>
            <a:ext cx="5337149" cy="871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884" y="4404214"/>
            <a:ext cx="3150695" cy="37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891" y="5486400"/>
            <a:ext cx="4732682" cy="128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98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rmAutofit/>
          </a:bodyPr>
          <a:lstStyle/>
          <a:p>
            <a:r>
              <a:rPr lang="en-US" cap="none" dirty="0"/>
              <a:t>Constrained Continuous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Solution</a:t>
            </a:r>
          </a:p>
          <a:p>
            <a:pPr lvl="1"/>
            <a:r>
              <a:rPr lang="en-US" dirty="0" smtClean="0"/>
              <a:t>Lagrange Multipliers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For our problem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Minimize by differentiating and setting the partial derivatives equal zero.</a:t>
            </a:r>
          </a:p>
          <a:p>
            <a:pPr lvl="2"/>
            <a:r>
              <a:rPr lang="en-US" dirty="0" smtClean="0"/>
              <a:t>Solve the algebraic system and interpret the solutions.</a:t>
            </a:r>
          </a:p>
          <a:p>
            <a:pPr lvl="3"/>
            <a:r>
              <a:rPr lang="en-US" b="1" dirty="0" smtClean="0"/>
              <a:t>Shadow Price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191" y="2590800"/>
            <a:ext cx="5795818" cy="548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95099"/>
            <a:ext cx="7495005" cy="343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658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13.4 Managing Renewable Resources: The Fishing Industry 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1"/>
            <a:ext cx="8382000" cy="3124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Scenario</a:t>
            </a:r>
          </a:p>
          <a:p>
            <a:pPr lvl="1"/>
            <a:r>
              <a:rPr lang="en-US" dirty="0"/>
              <a:t>Consider the harvesting of a common ﬁsh, such as haddock, in a large </a:t>
            </a:r>
            <a:r>
              <a:rPr lang="en-US" dirty="0" smtClean="0"/>
              <a:t>competitive </a:t>
            </a:r>
            <a:r>
              <a:rPr lang="en-US" dirty="0"/>
              <a:t>ﬁshing industry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Optimal harvesting rate that produces optimal yield while keeping the resource renewable.</a:t>
            </a:r>
          </a:p>
          <a:p>
            <a:pPr lvl="2"/>
            <a:r>
              <a:rPr lang="en-US" dirty="0" smtClean="0"/>
              <a:t>Factors that affect the population level of the fish: harvesting </a:t>
            </a:r>
            <a:r>
              <a:rPr lang="en-US" dirty="0"/>
              <a:t>rate of the ﬁsh and their natural reproductive </a:t>
            </a:r>
            <a:r>
              <a:rPr lang="en-US" dirty="0" smtClean="0"/>
              <a:t>rate.</a:t>
            </a:r>
          </a:p>
          <a:p>
            <a:r>
              <a:rPr lang="en-US" dirty="0" smtClean="0"/>
              <a:t>Harvesting </a:t>
            </a:r>
            <a:r>
              <a:rPr lang="en-US" dirty="0" err="1" smtClean="0"/>
              <a:t>Submodel</a:t>
            </a:r>
            <a:endParaRPr lang="en-US" dirty="0" smtClean="0"/>
          </a:p>
          <a:p>
            <a:pPr lvl="1"/>
            <a:r>
              <a:rPr lang="en-US" dirty="0" smtClean="0"/>
              <a:t>Graphical model of the theory of the firm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630401"/>
            <a:ext cx="6675372" cy="2227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250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Managing Renewable Resources: The Fishing Industry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Competitive fishing industry: constant price.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Average unit </a:t>
            </a:r>
            <a:r>
              <a:rPr lang="en-US" dirty="0"/>
              <a:t>harvesting cost </a:t>
            </a:r>
            <a:r>
              <a:rPr lang="en-US" dirty="0" smtClean="0"/>
              <a:t>c(N</a:t>
            </a:r>
            <a:r>
              <a:rPr lang="en-US" dirty="0"/>
              <a:t>) decreases as the size of the ﬁsh population N increases.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379" y="3657600"/>
            <a:ext cx="4096003" cy="3089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354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Managing Renewable Resources: The Fishing Industry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Reproduction </a:t>
            </a:r>
            <a:r>
              <a:rPr lang="en-US" dirty="0" err="1" smtClean="0"/>
              <a:t>Submodel</a:t>
            </a:r>
            <a:endParaRPr lang="en-US" dirty="0" smtClean="0"/>
          </a:p>
          <a:p>
            <a:pPr lvl="1"/>
            <a:r>
              <a:rPr lang="en-US" dirty="0"/>
              <a:t>Let N(t) denote the size of the ﬁsh population at any </a:t>
            </a:r>
            <a:r>
              <a:rPr lang="en-US" dirty="0" smtClean="0"/>
              <a:t>time t</a:t>
            </a:r>
            <a:r>
              <a:rPr lang="en-US" dirty="0"/>
              <a:t>, and let g(N) represent the rate of growth of the function N(t).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4" y="3505200"/>
            <a:ext cx="4866266" cy="2136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99" y="3169246"/>
            <a:ext cx="4267201" cy="3389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08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718"/>
            <a:ext cx="8534400" cy="13716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13.1 An Inventory </a:t>
            </a:r>
            <a:r>
              <a:rPr lang="en-US" cap="none" dirty="0" smtClean="0"/>
              <a:t>Problem: Minimizing </a:t>
            </a:r>
            <a:r>
              <a:rPr lang="en-US" cap="none" dirty="0"/>
              <a:t>the </a:t>
            </a:r>
            <a:r>
              <a:rPr lang="en-US" cap="none" dirty="0" smtClean="0"/>
              <a:t>Cost of </a:t>
            </a:r>
            <a:r>
              <a:rPr lang="en-US" cap="none" dirty="0"/>
              <a:t>Delivery and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Scenario</a:t>
            </a:r>
          </a:p>
          <a:p>
            <a:pPr lvl="1"/>
            <a:r>
              <a:rPr lang="en-US" dirty="0" smtClean="0"/>
              <a:t>Gasoline Station</a:t>
            </a:r>
          </a:p>
          <a:p>
            <a:pPr lvl="2"/>
            <a:r>
              <a:rPr lang="en-US" dirty="0"/>
              <a:t>A chain of gasoline stations has hired us as consultants to determine how </a:t>
            </a:r>
            <a:r>
              <a:rPr lang="en-US" dirty="0" smtClean="0"/>
              <a:t>often and </a:t>
            </a:r>
            <a:r>
              <a:rPr lang="en-US" dirty="0"/>
              <a:t>how much gasoline should be delivered to the various stations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Problem Identification</a:t>
            </a:r>
          </a:p>
          <a:p>
            <a:pPr lvl="1"/>
            <a:r>
              <a:rPr lang="en-US" dirty="0" smtClean="0"/>
              <a:t>How often and </a:t>
            </a:r>
            <a:r>
              <a:rPr lang="en-US" dirty="0"/>
              <a:t>how much gasoline should </a:t>
            </a:r>
            <a:r>
              <a:rPr lang="en-US" dirty="0" smtClean="0"/>
              <a:t>be ordered and delivered to the gas stations to maximize profit.</a:t>
            </a:r>
          </a:p>
          <a:p>
            <a:pPr lvl="2"/>
            <a:r>
              <a:rPr lang="en-US" dirty="0" smtClean="0"/>
              <a:t>Since total </a:t>
            </a:r>
            <a:r>
              <a:rPr lang="en-US" dirty="0"/>
              <a:t>revenue is </a:t>
            </a:r>
            <a:r>
              <a:rPr lang="en-US" dirty="0" smtClean="0"/>
              <a:t>constant, total </a:t>
            </a:r>
            <a:r>
              <a:rPr lang="en-US" dirty="0"/>
              <a:t>proﬁt can be maximized by minimizing the total costs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Two sources of cost:</a:t>
            </a:r>
          </a:p>
          <a:p>
            <a:pPr lvl="2"/>
            <a:r>
              <a:rPr lang="en-US" dirty="0" smtClean="0"/>
              <a:t>Delivery Costs</a:t>
            </a:r>
          </a:p>
          <a:p>
            <a:pPr lvl="2"/>
            <a:r>
              <a:rPr lang="en-US" dirty="0"/>
              <a:t>Storage </a:t>
            </a:r>
            <a:r>
              <a:rPr lang="en-US" dirty="0" smtClean="0"/>
              <a:t>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95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Managing Renewable Resources: The Fishing Industry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Biological Optimum Population Level: </a:t>
            </a:r>
            <a:r>
              <a:rPr lang="en-US" b="1" i="1" dirty="0" err="1" smtClean="0"/>
              <a:t>N</a:t>
            </a:r>
            <a:r>
              <a:rPr lang="en-US" b="1" i="1" baseline="-25000" dirty="0" err="1" smtClean="0"/>
              <a:t>b</a:t>
            </a:r>
            <a:r>
              <a:rPr lang="en-US" b="1" dirty="0" smtClean="0"/>
              <a:t>=</a:t>
            </a:r>
            <a:r>
              <a:rPr lang="en-US" b="1" i="1" dirty="0" smtClean="0"/>
              <a:t>N</a:t>
            </a:r>
            <a:r>
              <a:rPr lang="en-US" b="1" i="1" baseline="-25000" dirty="0" smtClean="0"/>
              <a:t>u </a:t>
            </a:r>
            <a:r>
              <a:rPr lang="en-US" b="1" i="1" dirty="0" smtClean="0"/>
              <a:t>/</a:t>
            </a:r>
            <a:r>
              <a:rPr lang="en-US" b="1" dirty="0" smtClean="0"/>
              <a:t> 2</a:t>
            </a:r>
          </a:p>
          <a:p>
            <a:endParaRPr lang="en-US" dirty="0" smtClean="0"/>
          </a:p>
          <a:p>
            <a:r>
              <a:rPr lang="en-US" dirty="0" smtClean="0"/>
              <a:t>The Social Optimum Yield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average proﬁt </a:t>
            </a:r>
            <a:r>
              <a:rPr lang="en-US" dirty="0"/>
              <a:t>per ﬁsh is the difference between the price p and the average cost c(N) to harvest </a:t>
            </a:r>
            <a:r>
              <a:rPr lang="en-US" dirty="0" smtClean="0"/>
              <a:t>a ﬁsh</a:t>
            </a:r>
            <a:r>
              <a:rPr lang="en-US" dirty="0"/>
              <a:t>. Thus, the expression for </a:t>
            </a:r>
            <a:r>
              <a:rPr lang="en-US" b="1" dirty="0"/>
              <a:t>total proﬁt</a:t>
            </a:r>
            <a:r>
              <a:rPr lang="en-US" dirty="0"/>
              <a:t> </a:t>
            </a:r>
            <a:r>
              <a:rPr lang="en-US" dirty="0" smtClean="0"/>
              <a:t>is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the growth rate g(N) what is the optimum sustainable yield?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257173"/>
            <a:ext cx="3678680" cy="467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1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Managing Renewable Resources: The Fishing Industry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1"/>
            <a:ext cx="8153400" cy="2921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Economic Optimum Population Level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Because </a:t>
            </a:r>
            <a:r>
              <a:rPr lang="en-US" dirty="0"/>
              <a:t>g(N) reaches a maximum at N = </a:t>
            </a:r>
            <a:r>
              <a:rPr lang="en-US" dirty="0" err="1"/>
              <a:t>N</a:t>
            </a:r>
            <a:r>
              <a:rPr lang="en-US" baseline="-25000" dirty="0" err="1"/>
              <a:t>b</a:t>
            </a:r>
            <a:r>
              <a:rPr lang="en-US" dirty="0"/>
              <a:t>, we might be tempted </a:t>
            </a:r>
            <a:r>
              <a:rPr lang="en-US" dirty="0" smtClean="0"/>
              <a:t>to conclude </a:t>
            </a:r>
            <a:r>
              <a:rPr lang="en-US" dirty="0"/>
              <a:t>that proﬁt is maximized there also. After all, the greatest yield occurs </a:t>
            </a:r>
            <a:r>
              <a:rPr lang="en-US" dirty="0" smtClean="0"/>
              <a:t>there. However</a:t>
            </a:r>
            <a:r>
              <a:rPr lang="en-US" dirty="0"/>
              <a:t>, the average proﬁt continues to increase as N </a:t>
            </a:r>
            <a:r>
              <a:rPr lang="en-US" dirty="0" smtClean="0"/>
              <a:t>increases. </a:t>
            </a:r>
            <a:r>
              <a:rPr lang="en-US" dirty="0"/>
              <a:t>Thus, by choosing N &gt; </a:t>
            </a:r>
            <a:r>
              <a:rPr lang="en-US" dirty="0" err="1"/>
              <a:t>N</a:t>
            </a:r>
            <a:r>
              <a:rPr lang="en-US" baseline="-25000" dirty="0" err="1"/>
              <a:t>b</a:t>
            </a:r>
            <a:r>
              <a:rPr lang="en-US" dirty="0"/>
              <a:t>, we may increase the proﬁt </a:t>
            </a:r>
            <a:r>
              <a:rPr lang="en-US" dirty="0" smtClean="0"/>
              <a:t>while simultaneously </a:t>
            </a:r>
            <a:r>
              <a:rPr lang="en-US" dirty="0"/>
              <a:t>catching fewer ﬁsh because g(N</a:t>
            </a:r>
            <a:r>
              <a:rPr lang="en-US" dirty="0" smtClean="0"/>
              <a:t>)&lt; </a:t>
            </a:r>
            <a:r>
              <a:rPr lang="en-US" dirty="0"/>
              <a:t>g(</a:t>
            </a:r>
            <a:r>
              <a:rPr lang="en-US" dirty="0" err="1"/>
              <a:t>N</a:t>
            </a:r>
            <a:r>
              <a:rPr lang="en-US" baseline="-25000" dirty="0" err="1"/>
              <a:t>b</a:t>
            </a:r>
            <a:r>
              <a:rPr lang="en-US" dirty="0"/>
              <a:t>).</a:t>
            </a: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692" y="2155913"/>
            <a:ext cx="2876488" cy="446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26" y="4673599"/>
            <a:ext cx="4841821" cy="2125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92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Managing Renewable Resources: The Fishing Industry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1"/>
            <a:ext cx="8458200" cy="2921000"/>
          </a:xfrm>
        </p:spPr>
        <p:txBody>
          <a:bodyPr>
            <a:normAutofit/>
          </a:bodyPr>
          <a:lstStyle/>
          <a:p>
            <a:r>
              <a:rPr lang="en-US" dirty="0" smtClean="0"/>
              <a:t>Relating All the Optimal Population Levels.</a:t>
            </a:r>
          </a:p>
          <a:p>
            <a:pPr lvl="2"/>
            <a:endParaRPr lang="en-US" dirty="0" smtClean="0"/>
          </a:p>
          <a:p>
            <a:pPr lvl="6" algn="r"/>
            <a:r>
              <a:rPr lang="en-US" b="1" dirty="0" smtClean="0"/>
              <a:t>Three possible locations for </a:t>
            </a:r>
            <a:r>
              <a:rPr lang="en-US" b="1" dirty="0" err="1" smtClean="0"/>
              <a:t>N</a:t>
            </a:r>
            <a:r>
              <a:rPr lang="en-US" b="1" baseline="-25000" dirty="0" err="1" smtClean="0"/>
              <a:t>b</a:t>
            </a:r>
            <a:endParaRPr lang="en-US" b="1" baseline="-25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69203"/>
            <a:ext cx="5271591" cy="1545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707" y="2819400"/>
            <a:ext cx="3667893" cy="103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328" y="4262724"/>
            <a:ext cx="5868145" cy="255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54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cap="none" dirty="0"/>
              <a:t>Minimizing the Cost of Delivery and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Stored product does not perish.</a:t>
            </a:r>
          </a:p>
          <a:p>
            <a:pPr lvl="1"/>
            <a:r>
              <a:rPr lang="en-US" dirty="0"/>
              <a:t>Market stability of the selling price of the product and cost of raw materials.</a:t>
            </a:r>
            <a:endParaRPr lang="en-US" dirty="0" smtClean="0"/>
          </a:p>
          <a:p>
            <a:pPr lvl="1"/>
            <a:r>
              <a:rPr lang="en-US" dirty="0" smtClean="0"/>
              <a:t>Stability of the demand for the product by the consumer.</a:t>
            </a:r>
          </a:p>
          <a:p>
            <a:pPr lvl="1"/>
            <a:endParaRPr lang="en-US" dirty="0"/>
          </a:p>
          <a:p>
            <a:r>
              <a:rPr lang="en-US" dirty="0" smtClean="0"/>
              <a:t>Storage Costs</a:t>
            </a:r>
          </a:p>
          <a:p>
            <a:pPr lvl="1"/>
            <a:r>
              <a:rPr lang="en-US" dirty="0" smtClean="0"/>
              <a:t>Constant per unit storage cost.</a:t>
            </a:r>
          </a:p>
          <a:p>
            <a:pPr lvl="2"/>
            <a:r>
              <a:rPr lang="en-US" dirty="0" smtClean="0"/>
              <a:t>Assumptions being made</a:t>
            </a:r>
          </a:p>
          <a:p>
            <a:pPr lvl="3"/>
            <a:r>
              <a:rPr lang="en-US" dirty="0" smtClean="0"/>
              <a:t>Capital tied up</a:t>
            </a:r>
          </a:p>
          <a:p>
            <a:pPr lvl="3"/>
            <a:r>
              <a:rPr lang="en-US" dirty="0" smtClean="0"/>
              <a:t>Economies of scale</a:t>
            </a:r>
          </a:p>
          <a:p>
            <a:pPr lvl="3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63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cap="none" dirty="0"/>
              <a:t>Minimizing the Cost of Delivery and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Delivery Costs</a:t>
            </a:r>
          </a:p>
          <a:p>
            <a:pPr lvl="1"/>
            <a:r>
              <a:rPr lang="en-US" dirty="0" smtClean="0"/>
              <a:t>Amount delivered</a:t>
            </a:r>
          </a:p>
          <a:p>
            <a:pPr lvl="1"/>
            <a:r>
              <a:rPr lang="en-US" dirty="0" smtClean="0"/>
              <a:t>Plus fix rate per delivery</a:t>
            </a:r>
          </a:p>
          <a:p>
            <a:r>
              <a:rPr lang="en-US" dirty="0" smtClean="0"/>
              <a:t>Demand</a:t>
            </a:r>
          </a:p>
          <a:p>
            <a:pPr lvl="1"/>
            <a:r>
              <a:rPr lang="en-US" dirty="0" smtClean="0"/>
              <a:t>Assumptions</a:t>
            </a:r>
          </a:p>
          <a:p>
            <a:pPr lvl="2"/>
            <a:r>
              <a:rPr lang="en-US" dirty="0" smtClean="0"/>
              <a:t>Constant daily demand</a:t>
            </a:r>
          </a:p>
          <a:p>
            <a:pPr lvl="2"/>
            <a:r>
              <a:rPr lang="en-US" dirty="0" smtClean="0"/>
              <a:t>Continuous demand over time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14172"/>
            <a:ext cx="6477001" cy="2367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208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cap="none" dirty="0"/>
              <a:t>Minimizing the Cost of Delivery and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Formulation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314" y="2209800"/>
            <a:ext cx="4896323" cy="208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343400"/>
            <a:ext cx="8536612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732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Minimizing the Cost of Delivery and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Express the cost as a function of the lot size x.</a:t>
            </a:r>
          </a:p>
          <a:p>
            <a:pPr lvl="2"/>
            <a:r>
              <a:rPr lang="en-US" dirty="0" smtClean="0"/>
              <a:t>Find the lot size that minimizes the cost.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09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Further Optimization Applications: Elasticity of Demand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410200" cy="4724400"/>
          </a:xfrm>
        </p:spPr>
        <p:txBody>
          <a:bodyPr/>
          <a:lstStyle/>
          <a:p>
            <a:r>
              <a:rPr lang="en-US" dirty="0" smtClean="0"/>
              <a:t>Revenue</a:t>
            </a:r>
          </a:p>
          <a:p>
            <a:pPr lvl="1"/>
            <a:r>
              <a:rPr lang="en-US" dirty="0" smtClean="0"/>
              <a:t>R(x) = p ∙ q ,   and  q = D(p)</a:t>
            </a:r>
          </a:p>
          <a:p>
            <a:pPr lvl="2"/>
            <a:r>
              <a:rPr lang="en-US" dirty="0" smtClean="0"/>
              <a:t>When </a:t>
            </a:r>
            <a:r>
              <a:rPr lang="en-US" dirty="0"/>
              <a:t>one of these </a:t>
            </a:r>
            <a:r>
              <a:rPr lang="en-US" dirty="0" smtClean="0"/>
              <a:t>quantities </a:t>
            </a:r>
            <a:r>
              <a:rPr lang="en-US" dirty="0"/>
              <a:t>rises, the other falls. </a:t>
            </a:r>
            <a:r>
              <a:rPr lang="en-US" dirty="0" smtClean="0"/>
              <a:t>The question </a:t>
            </a:r>
            <a:r>
              <a:rPr lang="en-US" dirty="0"/>
              <a:t>is whether the rise in one is enough </a:t>
            </a:r>
            <a:r>
              <a:rPr lang="en-US" dirty="0" smtClean="0"/>
              <a:t>to compensate </a:t>
            </a:r>
            <a:r>
              <a:rPr lang="en-US" dirty="0"/>
              <a:t>for the fall in the other.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616" y="1981200"/>
            <a:ext cx="2581984" cy="1769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038600"/>
            <a:ext cx="7090707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039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Further Optimization Applications: Elasticity of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Elasticity of Demand</a:t>
            </a:r>
          </a:p>
          <a:p>
            <a:pPr lvl="1"/>
            <a:r>
              <a:rPr lang="en-US" dirty="0" smtClean="0"/>
              <a:t>Relative rate of change (Logarithmic differentiation)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2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Further Optimization Applications: Elasticity of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Prove that </a:t>
            </a:r>
            <a:r>
              <a:rPr lang="en-US" dirty="0" smtClean="0"/>
              <a:t>at </a:t>
            </a:r>
            <a:r>
              <a:rPr lang="en-US" dirty="0"/>
              <a:t>maximum revenue, </a:t>
            </a:r>
            <a:r>
              <a:rPr lang="en-US" dirty="0" smtClean="0"/>
              <a:t>E(p) = 1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799"/>
            <a:ext cx="6553200" cy="2326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305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4649</TotalTime>
  <Words>950</Words>
  <Application>Microsoft Office PowerPoint</Application>
  <PresentationFormat>On-screen Show (4:3)</PresentationFormat>
  <Paragraphs>162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Essential</vt:lpstr>
      <vt:lpstr>Chapter 13</vt:lpstr>
      <vt:lpstr>13.1 An Inventory Problem: Minimizing the Cost of Delivery and Storage</vt:lpstr>
      <vt:lpstr>Minimizing the Cost of Delivery and Storage</vt:lpstr>
      <vt:lpstr>Minimizing the Cost of Delivery and Storage</vt:lpstr>
      <vt:lpstr>Minimizing the Cost of Delivery and Storage</vt:lpstr>
      <vt:lpstr>Minimizing the Cost of Delivery and Storage</vt:lpstr>
      <vt:lpstr>Further Optimization Applications: Elasticity of Demand</vt:lpstr>
      <vt:lpstr>Further Optimization Applications: Elasticity of Demand</vt:lpstr>
      <vt:lpstr>Further Optimization Applications: Elasticity of Demand</vt:lpstr>
      <vt:lpstr>13.2 A Manufacturing Problem: Maximizing Profit in Producing Competing Products</vt:lpstr>
      <vt:lpstr>A Manufacturing Problem: Maximizing Profit in Producing Competing Products</vt:lpstr>
      <vt:lpstr>A Manufacturing Problem: Maximizing Profit in Producing Competing Products</vt:lpstr>
      <vt:lpstr>A Manufacturing Problem: Maximizing Profit in Producing Competing Products</vt:lpstr>
      <vt:lpstr>13.3 Constrained Continuous Optimization</vt:lpstr>
      <vt:lpstr>Constrained Continuous Optimization</vt:lpstr>
      <vt:lpstr>Constrained Continuous Optimization</vt:lpstr>
      <vt:lpstr>13.4 Managing Renewable Resources: The Fishing Industry </vt:lpstr>
      <vt:lpstr>Managing Renewable Resources: The Fishing Industry</vt:lpstr>
      <vt:lpstr>Managing Renewable Resources: The Fishing Industry</vt:lpstr>
      <vt:lpstr>Managing Renewable Resources: The Fishing Industry</vt:lpstr>
      <vt:lpstr>Managing Renewable Resources: The Fishing Industry</vt:lpstr>
      <vt:lpstr>Managing Renewable Resources: The Fishing Industry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User</dc:creator>
  <cp:lastModifiedBy>German Vargas</cp:lastModifiedBy>
  <cp:revision>268</cp:revision>
  <dcterms:created xsi:type="dcterms:W3CDTF">2012-08-22T03:04:18Z</dcterms:created>
  <dcterms:modified xsi:type="dcterms:W3CDTF">2012-11-12T13:48:05Z</dcterms:modified>
</cp:coreProperties>
</file>