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9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6" r:id="rId41"/>
    <p:sldId id="297" r:id="rId42"/>
    <p:sldId id="298" r:id="rId43"/>
    <p:sldId id="299" r:id="rId44"/>
    <p:sldId id="30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8" y="-6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B145D22-84EF-4E31-8383-EA447C5811F8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Chapter 12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467600" cy="1371600"/>
          </a:xfrm>
        </p:spPr>
        <p:txBody>
          <a:bodyPr>
            <a:normAutofit/>
          </a:bodyPr>
          <a:lstStyle/>
          <a:p>
            <a:r>
              <a:rPr lang="en-US" sz="3600" cap="none" dirty="0" smtClean="0"/>
              <a:t>Modeling with Systems of Differential Equations</a:t>
            </a:r>
            <a:endParaRPr lang="en-US" sz="3600" cap="none" dirty="0"/>
          </a:p>
        </p:txBody>
      </p:sp>
    </p:spTree>
    <p:extLst>
      <p:ext uri="{BB962C8B-B14F-4D97-AF65-F5344CB8AC3E}">
        <p14:creationId xmlns:p14="http://schemas.microsoft.com/office/powerpoint/2010/main" val="19611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Examples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Nonlinear System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Find and classify the equilibrium </a:t>
            </a:r>
            <a:r>
              <a:rPr lang="en-US" dirty="0" smtClean="0"/>
              <a:t>points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832"/>
            <a:ext cx="2446145" cy="767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275" y="3201232"/>
            <a:ext cx="2387593" cy="76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64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67600" cy="1371600"/>
          </a:xfrm>
        </p:spPr>
        <p:txBody>
          <a:bodyPr/>
          <a:lstStyle/>
          <a:p>
            <a:r>
              <a:rPr lang="en-US" cap="none" dirty="0" smtClean="0"/>
              <a:t>12.2 A Competitive Hunter Model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Trout and Bass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Problem Identification</a:t>
            </a:r>
          </a:p>
          <a:p>
            <a:pPr lvl="1"/>
            <a:r>
              <a:rPr lang="en-US" dirty="0" smtClean="0"/>
              <a:t>Small pond with game fish: Trout and Bass</a:t>
            </a:r>
          </a:p>
          <a:p>
            <a:pPr lvl="2"/>
            <a:r>
              <a:rPr lang="en-US" dirty="0" smtClean="0"/>
              <a:t>x(t): Population of Trout</a:t>
            </a:r>
          </a:p>
          <a:p>
            <a:pPr lvl="2"/>
            <a:r>
              <a:rPr lang="en-US" dirty="0" smtClean="0"/>
              <a:t>y(t): Population of Bass</a:t>
            </a:r>
          </a:p>
          <a:p>
            <a:pPr lvl="1"/>
            <a:r>
              <a:rPr lang="en-US" dirty="0" smtClean="0"/>
              <a:t>Is coexistence of the two species in the pond possible?</a:t>
            </a:r>
          </a:p>
          <a:p>
            <a:pPr lvl="1"/>
            <a:r>
              <a:rPr lang="en-US" dirty="0" smtClean="0"/>
              <a:t>If so, how sensitive is the final solution of population levels to the initial </a:t>
            </a:r>
            <a:r>
              <a:rPr lang="en-US" dirty="0" err="1" smtClean="0"/>
              <a:t>stockage</a:t>
            </a:r>
            <a:r>
              <a:rPr lang="en-US" dirty="0" smtClean="0"/>
              <a:t> levels and external perturbations?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cap="none" dirty="0" smtClean="0"/>
              <a:t>A Competitive Hunter Model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4038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Trout  Population</a:t>
            </a:r>
          </a:p>
          <a:p>
            <a:pPr lvl="1"/>
            <a:r>
              <a:rPr lang="en-US" dirty="0" smtClean="0"/>
              <a:t>In isolation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the presence of Bass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Proceeding similarly for Bass, we obtain the following autonomous system of two first-order differential equations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362200"/>
            <a:ext cx="2724720" cy="79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810000"/>
            <a:ext cx="3781802" cy="81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5562600"/>
            <a:ext cx="4948237" cy="765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91400" cy="1371600"/>
          </a:xfrm>
        </p:spPr>
        <p:txBody>
          <a:bodyPr/>
          <a:lstStyle/>
          <a:p>
            <a:r>
              <a:rPr lang="en-US" cap="none" dirty="0" smtClean="0"/>
              <a:t>A Competitive Hunter Model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Graphical Analysis of the Model</a:t>
            </a:r>
          </a:p>
          <a:p>
            <a:pPr lvl="1"/>
            <a:r>
              <a:rPr lang="en-US" dirty="0" smtClean="0"/>
              <a:t>Will the trout and bass populations reach equilibrium levels?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/>
          <a:lstStyle/>
          <a:p>
            <a:r>
              <a:rPr lang="en-US" cap="none" dirty="0" smtClean="0"/>
              <a:t>A Competitive Hunter Model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Precise values for a, b, m, n?...</a:t>
            </a:r>
          </a:p>
          <a:p>
            <a:pPr lvl="2"/>
            <a:r>
              <a:rPr lang="en-US" dirty="0" smtClean="0"/>
              <a:t>what happens to the solution trajectories in the vicinity of the rest points (0, 0) and (m/ n, a/b). Specifically, are these points stable or unstable?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7239000" cy="246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/>
          <a:lstStyle/>
          <a:p>
            <a:r>
              <a:rPr lang="en-US" cap="none" dirty="0" smtClean="0"/>
              <a:t>A Competitive Hunter Model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/>
          <a:lstStyle/>
          <a:p>
            <a:r>
              <a:rPr lang="en-US" cap="none" dirty="0" smtClean="0"/>
              <a:t>A Competitive Hunter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00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Mutual coexistence of the species is highly improbable. This phenomenon is known as the principle of </a:t>
            </a:r>
            <a:r>
              <a:rPr lang="en-US" b="1" dirty="0" smtClean="0"/>
              <a:t>competitive exclusion.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4038599" cy="3407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255978"/>
            <a:ext cx="4038600" cy="325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1371600"/>
          </a:xfrm>
        </p:spPr>
        <p:txBody>
          <a:bodyPr/>
          <a:lstStyle/>
          <a:p>
            <a:r>
              <a:rPr lang="en-US" cap="none" dirty="0" smtClean="0"/>
              <a:t>A Competitive Hunter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Limitations of a Graphical Analysis</a:t>
            </a:r>
          </a:p>
          <a:p>
            <a:pPr lvl="1"/>
            <a:r>
              <a:rPr lang="en-US" dirty="0" smtClean="0"/>
              <a:t>Example</a:t>
            </a:r>
          </a:p>
          <a:p>
            <a:pPr lvl="2"/>
            <a:r>
              <a:rPr lang="en-US" dirty="0" smtClean="0"/>
              <a:t>Trajectory direction near a rest point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This could result in any of the following three behaviors: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828800"/>
            <a:ext cx="1981200" cy="1917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307541"/>
            <a:ext cx="5715000" cy="201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A Competitive Hunter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Limitations of a Graphical Analysis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Graph the trajectory behavior.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Interpret this asymptotically stable solution called a </a:t>
            </a:r>
            <a:r>
              <a:rPr lang="en-US" b="1" dirty="0" smtClean="0"/>
              <a:t>limit cycle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7475" y="2562225"/>
            <a:ext cx="38290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1371600"/>
          </a:xfrm>
        </p:spPr>
        <p:txBody>
          <a:bodyPr/>
          <a:lstStyle/>
          <a:p>
            <a:r>
              <a:rPr lang="en-US" cap="none" dirty="0" smtClean="0"/>
              <a:t>12.3 A Predator-Prey Model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Example: Whales and Krill</a:t>
            </a:r>
          </a:p>
          <a:p>
            <a:endParaRPr lang="en-US" dirty="0" smtClean="0"/>
          </a:p>
          <a:p>
            <a:r>
              <a:rPr lang="en-US" dirty="0" smtClean="0"/>
              <a:t>Problem Identification</a:t>
            </a:r>
          </a:p>
          <a:p>
            <a:pPr lvl="1"/>
            <a:r>
              <a:rPr lang="en-US" dirty="0" smtClean="0"/>
              <a:t>Whale/Krill Cycle</a:t>
            </a:r>
          </a:p>
          <a:p>
            <a:pPr lvl="2"/>
            <a:r>
              <a:rPr lang="en-US" dirty="0" smtClean="0"/>
              <a:t>x(t</a:t>
            </a:r>
            <a:r>
              <a:rPr lang="en-US" dirty="0"/>
              <a:t>): Population of </a:t>
            </a:r>
            <a:r>
              <a:rPr lang="en-US" dirty="0" smtClean="0"/>
              <a:t>Krill</a:t>
            </a:r>
            <a:endParaRPr lang="en-US" dirty="0"/>
          </a:p>
          <a:p>
            <a:pPr lvl="2"/>
            <a:r>
              <a:rPr lang="en-US" dirty="0"/>
              <a:t>y(t): Population of </a:t>
            </a:r>
            <a:r>
              <a:rPr lang="en-US" dirty="0" smtClean="0"/>
              <a:t>Whales</a:t>
            </a:r>
            <a:endParaRPr lang="en-US" dirty="0"/>
          </a:p>
          <a:p>
            <a:pPr lvl="1"/>
            <a:r>
              <a:rPr lang="en-US" dirty="0" smtClean="0"/>
              <a:t>In the </a:t>
            </a:r>
            <a:r>
              <a:rPr lang="en-US" dirty="0"/>
              <a:t>pristine environment, does this cycle </a:t>
            </a:r>
            <a:r>
              <a:rPr lang="en-US" dirty="0" smtClean="0"/>
              <a:t>continue indeﬁnitely </a:t>
            </a:r>
            <a:r>
              <a:rPr lang="en-US" dirty="0"/>
              <a:t>or does one of the </a:t>
            </a:r>
            <a:r>
              <a:rPr lang="en-US" dirty="0" smtClean="0"/>
              <a:t>species eventually </a:t>
            </a:r>
            <a:r>
              <a:rPr lang="en-US" dirty="0"/>
              <a:t>die out?</a:t>
            </a:r>
          </a:p>
          <a:p>
            <a:pPr lvl="1"/>
            <a:r>
              <a:rPr lang="en-US" dirty="0"/>
              <a:t>What effect does exploitation of the whales have </a:t>
            </a:r>
            <a:r>
              <a:rPr lang="en-US" dirty="0" smtClean="0"/>
              <a:t>on the </a:t>
            </a:r>
            <a:r>
              <a:rPr lang="en-US" dirty="0"/>
              <a:t>balance between the whale and krill populations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What are the implications that a </a:t>
            </a:r>
            <a:r>
              <a:rPr lang="en-US" dirty="0" smtClean="0"/>
              <a:t>krill ﬁshery </a:t>
            </a:r>
            <a:r>
              <a:rPr lang="en-US" dirty="0"/>
              <a:t>may hold for the depleted stocks of baleen whales and for other species, such </a:t>
            </a:r>
            <a:r>
              <a:rPr lang="en-US" dirty="0" smtClean="0"/>
              <a:t>as seabirds</a:t>
            </a:r>
            <a:r>
              <a:rPr lang="en-US" dirty="0"/>
              <a:t>, penguins, and ﬁsh, that depend on krill for their main source of food?</a:t>
            </a:r>
          </a:p>
        </p:txBody>
      </p:sp>
    </p:spTree>
    <p:extLst>
      <p:ext uri="{BB962C8B-B14F-4D97-AF65-F5344CB8AC3E}">
        <p14:creationId xmlns:p14="http://schemas.microsoft.com/office/powerpoint/2010/main" val="155536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Introduction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Systems of Differential Equations</a:t>
            </a:r>
          </a:p>
          <a:p>
            <a:pPr lvl="1"/>
            <a:r>
              <a:rPr lang="en-US" dirty="0" smtClean="0"/>
              <a:t>Interaction between two quantities:</a:t>
            </a:r>
          </a:p>
          <a:p>
            <a:pPr lvl="2"/>
            <a:r>
              <a:rPr lang="en-US" dirty="0" smtClean="0"/>
              <a:t>Coupled Systems</a:t>
            </a:r>
          </a:p>
          <a:p>
            <a:pPr lvl="2"/>
            <a:r>
              <a:rPr lang="en-US" dirty="0" smtClean="0"/>
              <a:t>Second-Order Differential Equations as a System of two First-Order Differential Equations</a:t>
            </a:r>
          </a:p>
          <a:p>
            <a:pPr lvl="2"/>
            <a:r>
              <a:rPr lang="en-US" dirty="0" smtClean="0"/>
              <a:t>Predator-Prey</a:t>
            </a:r>
          </a:p>
          <a:p>
            <a:pPr lvl="2"/>
            <a:r>
              <a:rPr lang="en-US" dirty="0" smtClean="0"/>
              <a:t>Mutualism</a:t>
            </a:r>
          </a:p>
          <a:p>
            <a:pPr lvl="2"/>
            <a:r>
              <a:rPr lang="en-US" dirty="0" smtClean="0"/>
              <a:t>Competitive Hunter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Even under very simple assumptions this equations are often nonlinear and generally cannot be solved analytically.</a:t>
            </a:r>
          </a:p>
          <a:p>
            <a:pPr lvl="2"/>
            <a:r>
              <a:rPr lang="en-US" dirty="0" smtClean="0"/>
              <a:t>Numerical Techniques</a:t>
            </a:r>
          </a:p>
          <a:p>
            <a:pPr lvl="2"/>
            <a:r>
              <a:rPr lang="en-US" dirty="0" smtClean="0"/>
              <a:t>Graphical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5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A Predator-Prey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720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Krill  </a:t>
            </a:r>
            <a:r>
              <a:rPr lang="en-US" dirty="0"/>
              <a:t>Population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isolation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 the presence of </a:t>
            </a:r>
            <a:r>
              <a:rPr lang="en-US" dirty="0" smtClean="0"/>
              <a:t>whales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Whale Population</a:t>
            </a:r>
            <a:endParaRPr lang="en-US" dirty="0"/>
          </a:p>
          <a:p>
            <a:pPr lvl="1"/>
            <a:r>
              <a:rPr lang="en-US" dirty="0"/>
              <a:t>In the absence of krill the </a:t>
            </a:r>
            <a:r>
              <a:rPr lang="en-US" dirty="0" smtClean="0"/>
              <a:t>whales have </a:t>
            </a:r>
            <a:r>
              <a:rPr lang="en-US" dirty="0"/>
              <a:t>no food, so we will assume that their population declines at a rate proportional to </a:t>
            </a:r>
            <a:r>
              <a:rPr lang="en-US" dirty="0" smtClean="0"/>
              <a:t>their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 the presence of </a:t>
            </a:r>
            <a:r>
              <a:rPr lang="en-US" dirty="0" smtClean="0"/>
              <a:t>krill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08434"/>
            <a:ext cx="2769477" cy="758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743200"/>
            <a:ext cx="3828606" cy="772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91000"/>
            <a:ext cx="3148760" cy="751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016" y="5635078"/>
            <a:ext cx="4486984" cy="765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3687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A Predator-Prey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Autonomous </a:t>
            </a:r>
            <a:r>
              <a:rPr lang="en-US" dirty="0"/>
              <a:t>system of differential equations for </a:t>
            </a:r>
            <a:r>
              <a:rPr lang="en-US" dirty="0" smtClean="0"/>
              <a:t>our predator–prey </a:t>
            </a:r>
            <a:r>
              <a:rPr lang="en-US" dirty="0"/>
              <a:t>model: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Graphical Analysis of the Model</a:t>
            </a:r>
          </a:p>
          <a:p>
            <a:pPr lvl="1"/>
            <a:r>
              <a:rPr lang="en-US" dirty="0"/>
              <a:t>Will the </a:t>
            </a:r>
            <a:r>
              <a:rPr lang="en-US" dirty="0" smtClean="0"/>
              <a:t>krill </a:t>
            </a:r>
            <a:r>
              <a:rPr lang="en-US" dirty="0"/>
              <a:t>and </a:t>
            </a:r>
            <a:r>
              <a:rPr lang="en-US" dirty="0" smtClean="0"/>
              <a:t>whale </a:t>
            </a:r>
            <a:r>
              <a:rPr lang="en-US" dirty="0"/>
              <a:t>populations reach equilibrium levels?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01" y="2286000"/>
            <a:ext cx="2316030" cy="144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2797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A Predator-Prey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24" y="2209800"/>
            <a:ext cx="4124876" cy="3912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332" y="2362200"/>
            <a:ext cx="4117005" cy="380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6673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A Predator-Prey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An Analytic Solution of the Model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/>
              <a:t>Because the number of baleen whales depends </a:t>
            </a:r>
            <a:r>
              <a:rPr lang="en-US" dirty="0" smtClean="0"/>
              <a:t>on the </a:t>
            </a:r>
            <a:r>
              <a:rPr lang="en-US" dirty="0"/>
              <a:t>number of Antarctic krill available for food, we assume that y is a function of x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Use the chain rule to rewrite this system of differential equations as a separable first-order differential equation.</a:t>
            </a:r>
          </a:p>
          <a:p>
            <a:pPr lvl="2"/>
            <a:r>
              <a:rPr lang="en-US" dirty="0" smtClean="0"/>
              <a:t>Show that the solution trajectories in the phase plane are given by: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970" y="2286000"/>
            <a:ext cx="2316030" cy="144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525" y="5773166"/>
            <a:ext cx="1624475" cy="780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793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A Predator-Prey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Periodic Predator-Prey Trajectories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f(y)= 			g(x)=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Show </a:t>
            </a:r>
            <a:r>
              <a:rPr lang="en-US" dirty="0"/>
              <a:t>that </a:t>
            </a:r>
            <a:r>
              <a:rPr lang="en-US" dirty="0" smtClean="0"/>
              <a:t>f(y</a:t>
            </a:r>
            <a:r>
              <a:rPr lang="en-US" dirty="0"/>
              <a:t>) has a relative </a:t>
            </a:r>
            <a:r>
              <a:rPr lang="en-US" dirty="0" smtClean="0"/>
              <a:t>maximum at </a:t>
            </a:r>
            <a:r>
              <a:rPr lang="en-US" dirty="0"/>
              <a:t>y = a/b and no other critical </a:t>
            </a:r>
            <a:r>
              <a:rPr lang="en-US" dirty="0" smtClean="0"/>
              <a:t>points (and similarly for g(x) at x=m/n 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0"/>
            <a:ext cx="1624475" cy="780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566" y="4600024"/>
            <a:ext cx="6554669" cy="2219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6884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A Predator-Prey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1"/>
            <a:ext cx="8763000" cy="28193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Periodic Predator-Prey </a:t>
            </a:r>
            <a:r>
              <a:rPr lang="en-US" dirty="0" smtClean="0"/>
              <a:t>Trajectories (continued)</a:t>
            </a:r>
          </a:p>
          <a:p>
            <a:pPr lvl="1"/>
            <a:r>
              <a:rPr lang="en-US" dirty="0" smtClean="0"/>
              <a:t>The equation has </a:t>
            </a:r>
            <a:r>
              <a:rPr lang="en-US" dirty="0"/>
              <a:t>no solutions if K &gt; </a:t>
            </a:r>
            <a:r>
              <a:rPr lang="en-US" dirty="0" err="1" smtClean="0"/>
              <a:t>MyMx</a:t>
            </a:r>
            <a:r>
              <a:rPr lang="en-US" dirty="0" smtClean="0"/>
              <a:t> </a:t>
            </a:r>
            <a:r>
              <a:rPr lang="en-US" dirty="0"/>
              <a:t>and exactly one solution, </a:t>
            </a:r>
            <a:r>
              <a:rPr lang="en-US" dirty="0" smtClean="0"/>
              <a:t>x=m/n and y </a:t>
            </a:r>
            <a:r>
              <a:rPr lang="en-US" dirty="0"/>
              <a:t>= </a:t>
            </a:r>
            <a:r>
              <a:rPr lang="en-US" dirty="0" smtClean="0"/>
              <a:t>a/b</a:t>
            </a:r>
            <a:r>
              <a:rPr lang="en-US" dirty="0"/>
              <a:t>, when K = </a:t>
            </a:r>
            <a:r>
              <a:rPr lang="en-US" dirty="0" err="1" smtClean="0"/>
              <a:t>MyMx</a:t>
            </a:r>
            <a:r>
              <a:rPr lang="en-US" dirty="0" smtClean="0"/>
              <a:t> .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happens when K &lt; </a:t>
            </a:r>
            <a:r>
              <a:rPr lang="en-US" dirty="0" err="1" smtClean="0"/>
              <a:t>MyMx</a:t>
            </a:r>
            <a:r>
              <a:rPr lang="en-US" dirty="0" smtClean="0"/>
              <a:t>?</a:t>
            </a:r>
          </a:p>
          <a:p>
            <a:pPr lvl="2"/>
            <a:r>
              <a:rPr lang="en-US" dirty="0"/>
              <a:t>Suppose K = </a:t>
            </a:r>
            <a:r>
              <a:rPr lang="en-US" dirty="0" err="1" smtClean="0"/>
              <a:t>sMy</a:t>
            </a:r>
            <a:r>
              <a:rPr lang="en-US" dirty="0"/>
              <a:t>, where s &lt; </a:t>
            </a:r>
            <a:r>
              <a:rPr lang="en-US" dirty="0" err="1"/>
              <a:t>Mx</a:t>
            </a:r>
            <a:r>
              <a:rPr lang="en-US" dirty="0"/>
              <a:t> is a positive constant. Then the </a:t>
            </a:r>
            <a:r>
              <a:rPr lang="en-US" dirty="0" smtClean="0"/>
              <a:t>equation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/>
              <a:t>has exactly two solutions: </a:t>
            </a:r>
            <a:r>
              <a:rPr lang="en-US" dirty="0" err="1"/>
              <a:t>xm</a:t>
            </a:r>
            <a:r>
              <a:rPr lang="en-US" dirty="0"/>
              <a:t> &lt; </a:t>
            </a:r>
            <a:r>
              <a:rPr lang="en-US" dirty="0" smtClean="0"/>
              <a:t>m/n </a:t>
            </a:r>
            <a:r>
              <a:rPr lang="en-US" dirty="0"/>
              <a:t>and </a:t>
            </a:r>
            <a:r>
              <a:rPr lang="en-US" dirty="0" err="1"/>
              <a:t>xM</a:t>
            </a:r>
            <a:r>
              <a:rPr lang="en-US" dirty="0"/>
              <a:t> &gt; </a:t>
            </a:r>
            <a:r>
              <a:rPr lang="en-US" dirty="0" smtClean="0"/>
              <a:t>m/n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666" y="3473455"/>
            <a:ext cx="1617318" cy="450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615" y="4537408"/>
            <a:ext cx="3260185" cy="2091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95800"/>
            <a:ext cx="3279734" cy="2160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4824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A Predator-Prey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Interpretation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0"/>
            <a:ext cx="4267741" cy="4469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623" y="1724834"/>
            <a:ext cx="4422577" cy="4980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51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A Predator-Prey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of Harvesting</a:t>
            </a:r>
          </a:p>
          <a:p>
            <a:pPr lvl="1"/>
            <a:r>
              <a:rPr lang="en-US" dirty="0"/>
              <a:t>Let T denote the time it takes </a:t>
            </a:r>
            <a:r>
              <a:rPr lang="en-US" dirty="0" smtClean="0"/>
              <a:t>each population to </a:t>
            </a:r>
            <a:r>
              <a:rPr lang="en-US" dirty="0"/>
              <a:t>complete one full </a:t>
            </a:r>
            <a:r>
              <a:rPr lang="en-US" dirty="0" smtClean="0"/>
              <a:t>cycle. Then the average populations are given by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2"/>
            <a:r>
              <a:rPr lang="en-US" dirty="0" smtClean="0"/>
              <a:t>Use 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r>
              <a:rPr lang="en-US" dirty="0" smtClean="0"/>
              <a:t>And periodicity to show that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17641"/>
            <a:ext cx="4793987" cy="739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60800"/>
            <a:ext cx="2316030" cy="144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736" y="5740399"/>
            <a:ext cx="917864" cy="640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393" y="5715000"/>
            <a:ext cx="909205" cy="640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81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A Predator-Prey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of Harvesting (continued)</a:t>
            </a:r>
          </a:p>
          <a:p>
            <a:pPr lvl="1"/>
            <a:r>
              <a:rPr lang="en-US" dirty="0" smtClean="0"/>
              <a:t>Assume </a:t>
            </a:r>
            <a:r>
              <a:rPr lang="en-US" dirty="0"/>
              <a:t>that the effect of ﬁshing for krill is to decrease its population level at </a:t>
            </a:r>
            <a:r>
              <a:rPr lang="en-US" dirty="0" smtClean="0"/>
              <a:t>a rate </a:t>
            </a:r>
            <a:r>
              <a:rPr lang="en-US" dirty="0"/>
              <a:t>r </a:t>
            </a:r>
            <a:r>
              <a:rPr lang="en-US" dirty="0" smtClean="0"/>
              <a:t>x(t).</a:t>
            </a:r>
          </a:p>
          <a:p>
            <a:pPr lvl="1"/>
            <a:r>
              <a:rPr lang="en-US" dirty="0" smtClean="0"/>
              <a:t>Because </a:t>
            </a:r>
            <a:r>
              <a:rPr lang="en-US" dirty="0"/>
              <a:t>less food is now available for the baleen whales, assume the </a:t>
            </a:r>
            <a:r>
              <a:rPr lang="en-US" dirty="0" smtClean="0"/>
              <a:t>whale population </a:t>
            </a:r>
            <a:r>
              <a:rPr lang="en-US" dirty="0"/>
              <a:t>also decreases at a rate r y(t</a:t>
            </a:r>
            <a:r>
              <a:rPr lang="en-US" dirty="0" smtClean="0"/>
              <a:t>).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Incorporating </a:t>
            </a:r>
            <a:r>
              <a:rPr lang="en-US" dirty="0"/>
              <a:t>these ﬁshing assumptions into </a:t>
            </a:r>
            <a:r>
              <a:rPr lang="en-US" dirty="0" smtClean="0"/>
              <a:t>our model</a:t>
            </a:r>
            <a:r>
              <a:rPr lang="en-US" dirty="0"/>
              <a:t>, we obtain the reﬁned model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352" y="4752088"/>
            <a:ext cx="5471295" cy="149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25952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A Predator-Prey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/>
              <a:t>Effects of Harvesting (continued)</a:t>
            </a:r>
          </a:p>
          <a:p>
            <a:pPr lvl="1"/>
            <a:r>
              <a:rPr lang="en-US" dirty="0" smtClean="0"/>
              <a:t>The new average population levels will be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moderate amount of harvesting krill (so that r &lt; a) actually </a:t>
            </a:r>
            <a:r>
              <a:rPr lang="en-US" dirty="0" smtClean="0"/>
              <a:t>increases the </a:t>
            </a:r>
            <a:r>
              <a:rPr lang="en-US" dirty="0"/>
              <a:t>average level of krill and decreases the average baleen whale population (under </a:t>
            </a:r>
            <a:r>
              <a:rPr lang="en-US" dirty="0" smtClean="0"/>
              <a:t>our assumptions </a:t>
            </a:r>
            <a:r>
              <a:rPr lang="en-US" dirty="0"/>
              <a:t>for the model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fact that some ﬁshing increases the number of krill is known </a:t>
            </a:r>
            <a:r>
              <a:rPr lang="en-US" dirty="0" smtClean="0"/>
              <a:t>as </a:t>
            </a:r>
            <a:r>
              <a:rPr lang="en-US" b="1" dirty="0" err="1" smtClean="0"/>
              <a:t>Volterra’s</a:t>
            </a:r>
            <a:r>
              <a:rPr lang="en-US" b="1" dirty="0" smtClean="0"/>
              <a:t> </a:t>
            </a:r>
            <a:r>
              <a:rPr lang="en-US" b="1" dirty="0"/>
              <a:t>principle</a:t>
            </a:r>
            <a:r>
              <a:rPr lang="en-US" dirty="0"/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27472"/>
            <a:ext cx="4043295" cy="830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6532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599882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12.1 </a:t>
            </a:r>
            <a:r>
              <a:rPr lang="en-US" cap="none" dirty="0" smtClean="0"/>
              <a:t>Graphical </a:t>
            </a:r>
            <a:r>
              <a:rPr lang="en-US" cap="none" dirty="0"/>
              <a:t>Solutions of Autonomous Systems</a:t>
            </a:r>
            <a:br>
              <a:rPr lang="en-US" cap="none" dirty="0"/>
            </a:br>
            <a:r>
              <a:rPr lang="en-US" cap="none" dirty="0"/>
              <a:t>of First-Order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248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the following system of two first-order differential equations: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The system does not depend on any particular time t as the variable t does not appear explicitly on the right side of the equation. Such systems are called </a:t>
            </a:r>
            <a:r>
              <a:rPr lang="en-US" b="1" dirty="0" smtClean="0"/>
              <a:t>autonomous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Graphing the solutions in the </a:t>
            </a:r>
            <a:r>
              <a:rPr lang="en-US" dirty="0" err="1" smtClean="0"/>
              <a:t>xy</a:t>
            </a:r>
            <a:r>
              <a:rPr lang="en-US" dirty="0" smtClean="0"/>
              <a:t>-plane, the </a:t>
            </a:r>
            <a:r>
              <a:rPr lang="en-US" dirty="0"/>
              <a:t>curve </a:t>
            </a:r>
            <a:r>
              <a:rPr lang="en-US" dirty="0" smtClean="0"/>
              <a:t>whose coordinates are </a:t>
            </a:r>
            <a:r>
              <a:rPr lang="en-US" dirty="0"/>
              <a:t>(</a:t>
            </a:r>
            <a:r>
              <a:rPr lang="en-US" dirty="0" smtClean="0"/>
              <a:t>x(t), </a:t>
            </a:r>
            <a:r>
              <a:rPr lang="en-US" dirty="0"/>
              <a:t>y(t</a:t>
            </a:r>
            <a:r>
              <a:rPr lang="en-US" dirty="0" smtClean="0"/>
              <a:t>)), </a:t>
            </a:r>
            <a:r>
              <a:rPr lang="en-US" dirty="0"/>
              <a:t>as t varies over time, is called a </a:t>
            </a:r>
            <a:r>
              <a:rPr lang="en-US" b="1" dirty="0"/>
              <a:t>trajectory</a:t>
            </a:r>
            <a:r>
              <a:rPr lang="en-US" dirty="0"/>
              <a:t>, </a:t>
            </a:r>
            <a:r>
              <a:rPr lang="en-US" b="1" dirty="0"/>
              <a:t>path</a:t>
            </a:r>
            <a:r>
              <a:rPr lang="en-US" dirty="0"/>
              <a:t>, or </a:t>
            </a:r>
            <a:r>
              <a:rPr lang="en-US" b="1" dirty="0"/>
              <a:t>orbit</a:t>
            </a:r>
            <a:r>
              <a:rPr lang="en-US" dirty="0"/>
              <a:t> of the </a:t>
            </a:r>
            <a:r>
              <a:rPr lang="en-US" dirty="0" smtClean="0"/>
              <a:t>system and the </a:t>
            </a:r>
            <a:r>
              <a:rPr lang="en-US" dirty="0" err="1" smtClean="0"/>
              <a:t>xy</a:t>
            </a:r>
            <a:r>
              <a:rPr lang="en-US" dirty="0" smtClean="0"/>
              <a:t>-plane </a:t>
            </a:r>
            <a:r>
              <a:rPr lang="en-US" dirty="0"/>
              <a:t>is referred to as the</a:t>
            </a:r>
            <a:r>
              <a:rPr lang="en-US" b="1" dirty="0"/>
              <a:t> phase plane</a:t>
            </a:r>
            <a:r>
              <a:rPr lang="en-US" dirty="0"/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62200"/>
            <a:ext cx="1802079" cy="1489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228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Homework (Due Wed 11/07/12)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Page </a:t>
            </a:r>
            <a:r>
              <a:rPr lang="en-US" dirty="0" smtClean="0"/>
              <a:t>433</a:t>
            </a:r>
            <a:endParaRPr lang="en-US" dirty="0"/>
          </a:p>
          <a:p>
            <a:pPr lvl="1"/>
            <a:r>
              <a:rPr lang="en-US" dirty="0" smtClean="0"/>
              <a:t>Problems </a:t>
            </a:r>
            <a:r>
              <a:rPr lang="en-US" dirty="0"/>
              <a:t># </a:t>
            </a:r>
            <a:r>
              <a:rPr lang="en-US" dirty="0" smtClean="0"/>
              <a:t>3, 4, 7, 9</a:t>
            </a:r>
            <a:endParaRPr lang="en-US" dirty="0"/>
          </a:p>
          <a:p>
            <a:endParaRPr lang="en-US" dirty="0"/>
          </a:p>
          <a:p>
            <a:r>
              <a:rPr lang="en-US" dirty="0"/>
              <a:t>Page </a:t>
            </a:r>
            <a:r>
              <a:rPr lang="en-US" dirty="0" smtClean="0"/>
              <a:t>440</a:t>
            </a:r>
            <a:endParaRPr lang="en-US" dirty="0"/>
          </a:p>
          <a:p>
            <a:pPr lvl="1"/>
            <a:r>
              <a:rPr lang="en-US" dirty="0" smtClean="0"/>
              <a:t>Problems </a:t>
            </a:r>
            <a:r>
              <a:rPr lang="en-US" dirty="0"/>
              <a:t># </a:t>
            </a:r>
            <a:r>
              <a:rPr lang="en-US" dirty="0" smtClean="0"/>
              <a:t>1, 2, 3, 4</a:t>
            </a:r>
            <a:endParaRPr lang="en-US" dirty="0"/>
          </a:p>
          <a:p>
            <a:endParaRPr lang="en-US" dirty="0"/>
          </a:p>
          <a:p>
            <a:r>
              <a:rPr lang="en-US" dirty="0"/>
              <a:t>Page </a:t>
            </a:r>
            <a:r>
              <a:rPr lang="en-US" dirty="0" smtClean="0"/>
              <a:t>472</a:t>
            </a:r>
            <a:endParaRPr lang="en-US" dirty="0"/>
          </a:p>
          <a:p>
            <a:pPr lvl="1"/>
            <a:r>
              <a:rPr lang="en-US" dirty="0" smtClean="0"/>
              <a:t>Problem </a:t>
            </a:r>
            <a:r>
              <a:rPr lang="en-US" dirty="0"/>
              <a:t># </a:t>
            </a:r>
            <a:r>
              <a:rPr lang="en-US" dirty="0" smtClean="0"/>
              <a:t>9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Page </a:t>
            </a:r>
            <a:r>
              <a:rPr lang="en-US" dirty="0" smtClean="0"/>
              <a:t>478</a:t>
            </a:r>
            <a:endParaRPr lang="en-US" dirty="0"/>
          </a:p>
          <a:p>
            <a:pPr lvl="1"/>
            <a:r>
              <a:rPr lang="en-US" dirty="0"/>
              <a:t>Problem # </a:t>
            </a:r>
            <a:r>
              <a:rPr lang="en-US" dirty="0" smtClean="0"/>
              <a:t>6</a:t>
            </a:r>
          </a:p>
          <a:p>
            <a:endParaRPr lang="en-US" dirty="0" smtClean="0"/>
          </a:p>
          <a:p>
            <a:r>
              <a:rPr lang="en-US" dirty="0" smtClean="0"/>
              <a:t>Page 489</a:t>
            </a:r>
            <a:endParaRPr lang="en-US" dirty="0"/>
          </a:p>
          <a:p>
            <a:pPr lvl="1"/>
            <a:r>
              <a:rPr lang="en-US" dirty="0"/>
              <a:t>Problem # </a:t>
            </a:r>
            <a:r>
              <a:rPr lang="en-US" dirty="0" smtClean="0"/>
              <a:t>5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1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cap="none" dirty="0" smtClean="0"/>
              <a:t>12.4 Two Military Examples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Lanchester</a:t>
            </a:r>
            <a:r>
              <a:rPr lang="en-US" dirty="0" smtClean="0"/>
              <a:t> Combat Models</a:t>
            </a:r>
          </a:p>
          <a:p>
            <a:pPr lvl="1"/>
            <a:r>
              <a:rPr lang="en-US" dirty="0" smtClean="0"/>
              <a:t>Two homogeneous forces X (e.g., tanks) and Y (e.g., antitank weapons)</a:t>
            </a:r>
          </a:p>
          <a:p>
            <a:pPr lvl="2"/>
            <a:r>
              <a:rPr lang="en-US" dirty="0" smtClean="0"/>
              <a:t>Will one force eventually win out over the other, or will the combat end in a draw?</a:t>
            </a:r>
          </a:p>
          <a:p>
            <a:pPr lvl="2"/>
            <a:r>
              <a:rPr lang="en-US" dirty="0" smtClean="0"/>
              <a:t>How do the force levels decrease over time in battle?</a:t>
            </a:r>
          </a:p>
          <a:p>
            <a:pPr lvl="2"/>
            <a:r>
              <a:rPr lang="en-US" dirty="0" smtClean="0"/>
              <a:t>How many survivors will the winner have?</a:t>
            </a:r>
          </a:p>
          <a:p>
            <a:pPr lvl="2"/>
            <a:r>
              <a:rPr lang="en-US" dirty="0" smtClean="0"/>
              <a:t>How long will the battle last?</a:t>
            </a:r>
          </a:p>
          <a:p>
            <a:pPr lvl="2"/>
            <a:r>
              <a:rPr lang="en-US" dirty="0" smtClean="0"/>
              <a:t>How do changes in the initial force levels and weapon-system parameters affect the battle’s outcome?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48600" cy="1371600"/>
          </a:xfrm>
        </p:spPr>
        <p:txBody>
          <a:bodyPr>
            <a:normAutofit/>
          </a:bodyPr>
          <a:lstStyle/>
          <a:p>
            <a:r>
              <a:rPr lang="en-US" cap="none" dirty="0"/>
              <a:t>Two Military </a:t>
            </a:r>
            <a:r>
              <a:rPr lang="en-US" cap="none" dirty="0" smtClean="0"/>
              <a:t>Examples:</a:t>
            </a:r>
            <a:br>
              <a:rPr lang="en-US" cap="none" dirty="0" smtClean="0"/>
            </a:br>
            <a:r>
              <a:rPr lang="en-US" cap="none" dirty="0" err="1" smtClean="0"/>
              <a:t>Lanchester</a:t>
            </a:r>
            <a:r>
              <a:rPr lang="en-US" cap="none" dirty="0" smtClean="0"/>
              <a:t> Combat Models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</a:p>
          <a:p>
            <a:pPr lvl="2"/>
            <a:r>
              <a:rPr lang="en-US" dirty="0"/>
              <a:t>x</a:t>
            </a:r>
            <a:r>
              <a:rPr lang="en-US" dirty="0" smtClean="0"/>
              <a:t>(t), y(t): strength of forces X and Y at time t</a:t>
            </a:r>
          </a:p>
          <a:p>
            <a:pPr lvl="2"/>
            <a:r>
              <a:rPr lang="en-US" dirty="0" smtClean="0"/>
              <a:t>t is usually measured in hours or days from the beginning of the combat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Strength is simply the number of units in operation.</a:t>
            </a:r>
          </a:p>
          <a:p>
            <a:pPr lvl="2"/>
            <a:r>
              <a:rPr lang="en-US" dirty="0" smtClean="0"/>
              <a:t>What assumptions have been made here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x(t) and y(t) are continuous and differentiable functions of time.</a:t>
            </a:r>
          </a:p>
        </p:txBody>
      </p:sp>
    </p:spTree>
    <p:extLst>
      <p:ext uri="{BB962C8B-B14F-4D97-AF65-F5344CB8AC3E}">
        <p14:creationId xmlns:p14="http://schemas.microsoft.com/office/powerpoint/2010/main" val="17458996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rmAutofit/>
          </a:bodyPr>
          <a:lstStyle/>
          <a:p>
            <a:r>
              <a:rPr lang="en-US" cap="none" dirty="0"/>
              <a:t>Two Military Examples:</a:t>
            </a:r>
            <a:br>
              <a:rPr lang="en-US" cap="none" dirty="0"/>
            </a:br>
            <a:r>
              <a:rPr lang="en-US" cap="none" dirty="0" err="1"/>
              <a:t>Lanchester</a:t>
            </a:r>
            <a:r>
              <a:rPr lang="en-US" cap="none" dirty="0"/>
              <a:t> Combat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Model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Antitank weapon kill rate or attrition rate coefficient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216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rmAutofit/>
          </a:bodyPr>
          <a:lstStyle/>
          <a:p>
            <a:r>
              <a:rPr lang="en-US" cap="none" dirty="0"/>
              <a:t>Two Military Examples:</a:t>
            </a:r>
            <a:br>
              <a:rPr lang="en-US" cap="none" dirty="0"/>
            </a:br>
            <a:r>
              <a:rPr lang="en-US" cap="none" dirty="0" err="1"/>
              <a:t>Lanchester</a:t>
            </a:r>
            <a:r>
              <a:rPr lang="en-US" cap="none" dirty="0"/>
              <a:t> Combat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24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Analysis of the Model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Show that the solution of the basic model is given by the </a:t>
            </a:r>
            <a:r>
              <a:rPr lang="en-US" b="1" dirty="0" err="1" smtClean="0"/>
              <a:t>Lanchester</a:t>
            </a:r>
            <a:r>
              <a:rPr lang="en-US" b="1" dirty="0" smtClean="0"/>
              <a:t> square law model</a:t>
            </a:r>
          </a:p>
          <a:p>
            <a:pPr lvl="1"/>
            <a:endParaRPr lang="en-US" b="1" dirty="0"/>
          </a:p>
          <a:p>
            <a:pPr lvl="8"/>
            <a:r>
              <a:rPr lang="en-US" b="1" dirty="0" smtClean="0"/>
              <a:t>   or</a:t>
            </a:r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3439219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835523"/>
            <a:ext cx="3238500" cy="450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562600"/>
            <a:ext cx="2243137" cy="50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100763"/>
            <a:ext cx="1958651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53393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1599882"/>
          </a:xfrm>
        </p:spPr>
        <p:txBody>
          <a:bodyPr>
            <a:normAutofit/>
          </a:bodyPr>
          <a:lstStyle/>
          <a:p>
            <a:r>
              <a:rPr lang="en-US" cap="none" dirty="0"/>
              <a:t>Two Military Examples:</a:t>
            </a:r>
            <a:br>
              <a:rPr lang="en-US" cap="none" dirty="0"/>
            </a:br>
            <a:r>
              <a:rPr lang="en-US" cap="none" dirty="0" err="1"/>
              <a:t>Lanchester</a:t>
            </a:r>
            <a:r>
              <a:rPr lang="en-US" cap="none" dirty="0"/>
              <a:t> Combat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458200" cy="4373563"/>
          </a:xfrm>
        </p:spPr>
        <p:txBody>
          <a:bodyPr/>
          <a:lstStyle/>
          <a:p>
            <a:pPr lvl="1"/>
            <a:endParaRPr lang="en-US" dirty="0" smtClean="0"/>
          </a:p>
          <a:p>
            <a:r>
              <a:rPr lang="en-US" dirty="0" smtClean="0"/>
              <a:t>Trajectories of the basic model		Force level curves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95599"/>
            <a:ext cx="4267200" cy="3728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43200"/>
            <a:ext cx="4013538" cy="368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08529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/>
          <a:lstStyle/>
          <a:p>
            <a:r>
              <a:rPr lang="en-US" cap="none" dirty="0"/>
              <a:t>Two Military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Economic Aspects of an Arms Race</a:t>
            </a:r>
          </a:p>
          <a:p>
            <a:pPr lvl="1"/>
            <a:r>
              <a:rPr lang="en-US" dirty="0" smtClean="0"/>
              <a:t>Problem Identification</a:t>
            </a:r>
          </a:p>
          <a:p>
            <a:pPr lvl="2"/>
            <a:r>
              <a:rPr lang="en-US" dirty="0"/>
              <a:t>Consider two countries engaged in an arms </a:t>
            </a:r>
            <a:r>
              <a:rPr lang="en-US" dirty="0" smtClean="0"/>
              <a:t>race.</a:t>
            </a:r>
          </a:p>
          <a:p>
            <a:pPr lvl="2"/>
            <a:r>
              <a:rPr lang="en-US" dirty="0" smtClean="0"/>
              <a:t>Let’s </a:t>
            </a:r>
            <a:r>
              <a:rPr lang="en-US" dirty="0"/>
              <a:t>attempt </a:t>
            </a:r>
            <a:r>
              <a:rPr lang="en-US" dirty="0" smtClean="0"/>
              <a:t>to assess </a:t>
            </a:r>
            <a:r>
              <a:rPr lang="en-US" dirty="0"/>
              <a:t>qualitatively the effect of an arms race on the level of defense </a:t>
            </a:r>
            <a:r>
              <a:rPr lang="en-US" dirty="0" smtClean="0"/>
              <a:t>spending.</a:t>
            </a:r>
          </a:p>
          <a:p>
            <a:pPr lvl="2"/>
            <a:r>
              <a:rPr lang="en-US" dirty="0" smtClean="0"/>
              <a:t>Speciﬁcally, we </a:t>
            </a:r>
            <a:r>
              <a:rPr lang="en-US" dirty="0"/>
              <a:t>are interested in knowing whether the arms race will lead to uncontrolled </a:t>
            </a:r>
            <a:r>
              <a:rPr lang="en-US" dirty="0" smtClean="0"/>
              <a:t>spending and </a:t>
            </a:r>
            <a:r>
              <a:rPr lang="en-US" dirty="0"/>
              <a:t>eventually be dominated by the country with the greatest economic </a:t>
            </a:r>
            <a:r>
              <a:rPr lang="en-US" dirty="0" smtClean="0"/>
              <a:t>assets.</a:t>
            </a:r>
          </a:p>
          <a:p>
            <a:pPr lvl="2"/>
            <a:r>
              <a:rPr lang="en-US" dirty="0" smtClean="0"/>
              <a:t>Or will an </a:t>
            </a:r>
            <a:r>
              <a:rPr lang="en-US" dirty="0"/>
              <a:t>equilibrium level of spending eventually be reached in which each country spends </a:t>
            </a:r>
            <a:r>
              <a:rPr lang="en-US" dirty="0" smtClean="0"/>
              <a:t>a steady-state </a:t>
            </a:r>
            <a:r>
              <a:rPr lang="en-US" dirty="0"/>
              <a:t>amount on defense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686148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Two Military Examples:</a:t>
            </a:r>
            <a:br>
              <a:rPr lang="en-US" cap="none" dirty="0" smtClean="0"/>
            </a:br>
            <a:r>
              <a:rPr lang="en-US" cap="none" dirty="0" smtClean="0"/>
              <a:t>Economic Aspects of an Arms Race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and Assumptions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76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Two Military Examples:</a:t>
            </a:r>
            <a:br>
              <a:rPr lang="en-US" cap="none" dirty="0"/>
            </a:br>
            <a:r>
              <a:rPr lang="en-US" cap="none" dirty="0"/>
              <a:t>Economic Aspects of an Arms 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Graphical Analysis of the Model</a:t>
            </a:r>
          </a:p>
          <a:p>
            <a:pPr lvl="1"/>
            <a:r>
              <a:rPr lang="en-US" dirty="0" smtClean="0"/>
              <a:t>Will the defense expenditures reach equilibrium levels?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If: no grievance against the other country or perceived need of </a:t>
            </a:r>
            <a:r>
              <a:rPr lang="en-US" dirty="0" err="1" smtClean="0"/>
              <a:t>deterrance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2"/>
            <a:r>
              <a:rPr lang="en-US" dirty="0" smtClean="0"/>
              <a:t>Rest point (x, y) = (0, 0)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86200"/>
            <a:ext cx="1896478" cy="1388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59901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Two Military Examples:</a:t>
            </a:r>
            <a:br>
              <a:rPr lang="en-US" cap="none" dirty="0"/>
            </a:br>
            <a:r>
              <a:rPr lang="en-US" cap="none" dirty="0"/>
              <a:t>Economic Aspects of an Arms 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If </a:t>
            </a:r>
            <a:r>
              <a:rPr lang="en-US" dirty="0"/>
              <a:t>grievances that are not resolved </a:t>
            </a:r>
            <a:r>
              <a:rPr lang="en-US" dirty="0" smtClean="0"/>
              <a:t>to the </a:t>
            </a:r>
            <a:r>
              <a:rPr lang="en-US" dirty="0"/>
              <a:t>mutual satisfaction of both sides do arise, the two countries will feel compelled to </a:t>
            </a:r>
            <a:r>
              <a:rPr lang="en-US" dirty="0" smtClean="0"/>
              <a:t>arm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2"/>
            <a:r>
              <a:rPr lang="en-US" dirty="0" smtClean="0"/>
              <a:t>Find the equilibrium points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470" y="2750482"/>
            <a:ext cx="2607658" cy="1516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029200"/>
            <a:ext cx="1811920" cy="1483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0529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Graphical Solutions of Autonomous </a:t>
            </a:r>
            <a:r>
              <a:rPr lang="en-US" cap="none" dirty="0" smtClean="0"/>
              <a:t>Systems of Diff Eq.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8768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If for a given point (x</a:t>
            </a:r>
            <a:r>
              <a:rPr lang="en-US" baseline="-25000" dirty="0" smtClean="0"/>
              <a:t>0</a:t>
            </a:r>
            <a:r>
              <a:rPr lang="en-US" dirty="0" smtClean="0"/>
              <a:t>, y</a:t>
            </a:r>
            <a:r>
              <a:rPr lang="en-US" baseline="-25000" dirty="0" smtClean="0"/>
              <a:t>0</a:t>
            </a:r>
            <a:r>
              <a:rPr lang="en-US" dirty="0" smtClean="0"/>
              <a:t>) both dx/</a:t>
            </a:r>
            <a:r>
              <a:rPr lang="en-US" dirty="0" err="1" smtClean="0"/>
              <a:t>dt</a:t>
            </a:r>
            <a:r>
              <a:rPr lang="en-US" dirty="0" smtClean="0"/>
              <a:t> and </a:t>
            </a:r>
            <a:r>
              <a:rPr lang="en-US" dirty="0" err="1" smtClean="0"/>
              <a:t>dy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are zero, then such </a:t>
            </a:r>
            <a:r>
              <a:rPr lang="en-US" dirty="0"/>
              <a:t>a point is called a </a:t>
            </a:r>
            <a:r>
              <a:rPr lang="en-US" b="1" dirty="0" smtClean="0"/>
              <a:t>rest point</a:t>
            </a:r>
            <a:r>
              <a:rPr lang="en-US" dirty="0"/>
              <a:t>, or </a:t>
            </a:r>
            <a:r>
              <a:rPr lang="en-US" b="1" dirty="0"/>
              <a:t>equilibrium point</a:t>
            </a:r>
            <a:r>
              <a:rPr lang="en-US" dirty="0"/>
              <a:t>, of the </a:t>
            </a:r>
            <a:r>
              <a:rPr lang="en-US" dirty="0" smtClean="0"/>
              <a:t>system.</a:t>
            </a:r>
          </a:p>
          <a:p>
            <a:pPr lvl="2"/>
            <a:r>
              <a:rPr lang="en-US" dirty="0" smtClean="0"/>
              <a:t>Notice that whenever (x</a:t>
            </a:r>
            <a:r>
              <a:rPr lang="en-US" baseline="-25000" dirty="0" smtClean="0"/>
              <a:t>0</a:t>
            </a:r>
            <a:r>
              <a:rPr lang="en-US" dirty="0" smtClean="0"/>
              <a:t>, y</a:t>
            </a:r>
            <a:r>
              <a:rPr lang="en-US" baseline="-25000" dirty="0" smtClean="0"/>
              <a:t>0</a:t>
            </a:r>
            <a:r>
              <a:rPr lang="en-US" dirty="0" smtClean="0"/>
              <a:t>) is a rest point, the equations x = x</a:t>
            </a:r>
            <a:r>
              <a:rPr lang="en-US" baseline="-25000" dirty="0" smtClean="0"/>
              <a:t>0</a:t>
            </a:r>
            <a:r>
              <a:rPr lang="en-US" dirty="0" smtClean="0"/>
              <a:t> and y = y</a:t>
            </a:r>
            <a:r>
              <a:rPr lang="en-US" baseline="-25000" dirty="0" smtClean="0"/>
              <a:t>0</a:t>
            </a:r>
            <a:r>
              <a:rPr lang="en-US" dirty="0" smtClean="0"/>
              <a:t> give a solution to the system, that is, the trajectory associated with this solution is simply the rest point (x</a:t>
            </a:r>
            <a:r>
              <a:rPr lang="en-US" baseline="-25000" dirty="0" smtClean="0"/>
              <a:t>0</a:t>
            </a:r>
            <a:r>
              <a:rPr lang="en-US" dirty="0" smtClean="0"/>
              <a:t>, y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  <a:p>
            <a:r>
              <a:rPr lang="en-US" dirty="0" smtClean="0"/>
              <a:t>Stability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rest point (x</a:t>
            </a:r>
            <a:r>
              <a:rPr lang="en-US" baseline="-25000" dirty="0"/>
              <a:t>0</a:t>
            </a:r>
            <a:r>
              <a:rPr lang="en-US" dirty="0"/>
              <a:t>, y</a:t>
            </a:r>
            <a:r>
              <a:rPr lang="en-US" baseline="-25000" dirty="0"/>
              <a:t>0</a:t>
            </a:r>
            <a:r>
              <a:rPr lang="en-US" dirty="0"/>
              <a:t>) is </a:t>
            </a:r>
            <a:r>
              <a:rPr lang="en-US" b="1" dirty="0"/>
              <a:t>stable</a:t>
            </a:r>
            <a:r>
              <a:rPr lang="en-US" dirty="0"/>
              <a:t> if any trajectory that starts close to the point stays close to it for all future time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It is </a:t>
            </a:r>
            <a:r>
              <a:rPr lang="en-US" b="1" dirty="0"/>
              <a:t>asymptotically stable</a:t>
            </a:r>
            <a:r>
              <a:rPr lang="en-US" dirty="0"/>
              <a:t> if it is stable </a:t>
            </a:r>
            <a:r>
              <a:rPr lang="en-US" dirty="0" smtClean="0"/>
              <a:t>and if </a:t>
            </a:r>
            <a:r>
              <a:rPr lang="en-US" dirty="0"/>
              <a:t>any trajectory that starts close to (x</a:t>
            </a:r>
            <a:r>
              <a:rPr lang="en-US" baseline="-25000" dirty="0"/>
              <a:t>0</a:t>
            </a:r>
            <a:r>
              <a:rPr lang="en-US" dirty="0"/>
              <a:t>, y</a:t>
            </a:r>
            <a:r>
              <a:rPr lang="en-US" baseline="-25000" dirty="0"/>
              <a:t>0</a:t>
            </a:r>
            <a:r>
              <a:rPr lang="en-US" dirty="0"/>
              <a:t>) approaches that point as t tends to inﬁnity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it </a:t>
            </a:r>
            <a:r>
              <a:rPr lang="en-US" dirty="0"/>
              <a:t>is not stable, the rest point is said to be </a:t>
            </a:r>
            <a:r>
              <a:rPr lang="en-US" b="1" dirty="0"/>
              <a:t>unstable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28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Two Military Examples:</a:t>
            </a:r>
            <a:br>
              <a:rPr lang="en-US" cap="none" dirty="0"/>
            </a:br>
            <a:r>
              <a:rPr lang="en-US" cap="none" dirty="0"/>
              <a:t>Economic Aspects of an Arms 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and Trajectories</a:t>
            </a:r>
          </a:p>
          <a:p>
            <a:pPr lvl="1"/>
            <a:r>
              <a:rPr lang="en-US" dirty="0" smtClean="0"/>
              <a:t>Assume			(controlled spending)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619" y="2225930"/>
            <a:ext cx="1704386" cy="32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" y="3429000"/>
            <a:ext cx="4202143" cy="296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080" y="3046754"/>
            <a:ext cx="4451320" cy="343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3204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12.5 Euler’s Method for Systems of Differential Equations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4800600" cy="44196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For </a:t>
            </a:r>
            <a:r>
              <a:rPr lang="en-US" dirty="0" smtClean="0"/>
              <a:t>the system of two </a:t>
            </a:r>
            <a:r>
              <a:rPr lang="en-US" dirty="0"/>
              <a:t>ordinary ﬁrst-order differential </a:t>
            </a:r>
            <a:r>
              <a:rPr lang="en-US" dirty="0" smtClean="0"/>
              <a:t>equations in </a:t>
            </a:r>
            <a:r>
              <a:rPr lang="en-US" dirty="0"/>
              <a:t>the dependent variables x and y with independent variable t </a:t>
            </a:r>
            <a:r>
              <a:rPr lang="en-US" dirty="0" smtClean="0"/>
              <a:t>given by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We can approximate the solution using Euler’s numerical method by subdividing an interval I for the independent variable t into n equally spaced points: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28135"/>
            <a:ext cx="2059244" cy="154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376" y="4501632"/>
            <a:ext cx="2702824" cy="1975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48493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>
            <a:normAutofit/>
          </a:bodyPr>
          <a:lstStyle/>
          <a:p>
            <a:r>
              <a:rPr lang="en-US" cap="none" dirty="0"/>
              <a:t>Euler’s Method for Systems of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We then calculate successive approximations to the solution functions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500" y="2636835"/>
            <a:ext cx="4553993" cy="3382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8942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rmAutofit/>
          </a:bodyPr>
          <a:lstStyle/>
          <a:p>
            <a:r>
              <a:rPr lang="en-US" cap="none" dirty="0"/>
              <a:t>Euler’s Method for Systems of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73563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Use </a:t>
            </a:r>
            <a:r>
              <a:rPr lang="en-US" dirty="0" smtClean="0"/>
              <a:t>Euler’s </a:t>
            </a:r>
            <a:r>
              <a:rPr lang="en-US" dirty="0"/>
              <a:t>method to ﬁnd the trajectory through the point (1, 2) in the phase plane for </a:t>
            </a:r>
            <a:r>
              <a:rPr lang="en-US" dirty="0" smtClean="0"/>
              <a:t>the following predator–prey model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Plot the trajectories for different approximations with different values for ∆t.</a:t>
            </a:r>
          </a:p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48000"/>
            <a:ext cx="2170539" cy="170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96897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rmAutofit/>
          </a:bodyPr>
          <a:lstStyle/>
          <a:p>
            <a:r>
              <a:rPr lang="en-US" cap="none" dirty="0"/>
              <a:t>Euler’s Method for Systems of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73563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Numerical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54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Graphical Solutions of Autonomous Systems of Diff Eq.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Important results of the study of systems of differential equations</a:t>
            </a:r>
          </a:p>
          <a:p>
            <a:pPr lvl="1"/>
            <a:r>
              <a:rPr lang="en-US" dirty="0"/>
              <a:t>There is at most one trajectory through any point in the phase plane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 trajectory that starts at a point other than a rest point cannot reach a rest point in </a:t>
            </a:r>
            <a:r>
              <a:rPr lang="en-US" dirty="0" smtClean="0"/>
              <a:t>a ﬁnite </a:t>
            </a:r>
            <a:r>
              <a:rPr lang="en-US" dirty="0"/>
              <a:t>amount of time.</a:t>
            </a:r>
            <a:endParaRPr lang="en-US" dirty="0" smtClean="0"/>
          </a:p>
          <a:p>
            <a:pPr lvl="1"/>
            <a:r>
              <a:rPr lang="en-US" dirty="0"/>
              <a:t>No trajectory can cross itself unless it is a closed curve. If it is a closed curve, it is </a:t>
            </a:r>
            <a:r>
              <a:rPr lang="en-US" dirty="0" smtClean="0"/>
              <a:t>a periodic </a:t>
            </a:r>
            <a:r>
              <a:rPr lang="en-US" dirty="0"/>
              <a:t>solution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implications of these three properties are that from a starting point that is not a </a:t>
            </a:r>
            <a:r>
              <a:rPr lang="en-US" dirty="0" smtClean="0"/>
              <a:t>rest point</a:t>
            </a:r>
            <a:r>
              <a:rPr lang="en-US" dirty="0"/>
              <a:t>, the resulting motion</a:t>
            </a:r>
          </a:p>
          <a:p>
            <a:pPr lvl="2"/>
            <a:r>
              <a:rPr lang="en-US" dirty="0" smtClean="0"/>
              <a:t>will </a:t>
            </a:r>
            <a:r>
              <a:rPr lang="en-US" dirty="0"/>
              <a:t>move along the same trajectory regardless of the starting time;</a:t>
            </a:r>
          </a:p>
          <a:p>
            <a:pPr lvl="2"/>
            <a:r>
              <a:rPr lang="en-US" dirty="0" smtClean="0"/>
              <a:t>cannot </a:t>
            </a:r>
            <a:r>
              <a:rPr lang="en-US" dirty="0"/>
              <a:t>return to the starting point unless the motion is periodic;</a:t>
            </a:r>
          </a:p>
          <a:p>
            <a:pPr lvl="2"/>
            <a:r>
              <a:rPr lang="en-US" dirty="0" smtClean="0"/>
              <a:t>can </a:t>
            </a:r>
            <a:r>
              <a:rPr lang="en-US" dirty="0"/>
              <a:t>never cross another trajectory; and</a:t>
            </a:r>
          </a:p>
          <a:p>
            <a:pPr lvl="2"/>
            <a:r>
              <a:rPr lang="en-US" dirty="0" smtClean="0"/>
              <a:t>can </a:t>
            </a:r>
            <a:r>
              <a:rPr lang="en-US" dirty="0"/>
              <a:t>only approach (never reach) a rest point.</a:t>
            </a:r>
          </a:p>
        </p:txBody>
      </p:sp>
    </p:spTree>
    <p:extLst>
      <p:ext uri="{BB962C8B-B14F-4D97-AF65-F5344CB8AC3E}">
        <p14:creationId xmlns:p14="http://schemas.microsoft.com/office/powerpoint/2010/main" val="41520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Examples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the linear autonomous system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2"/>
            <a:r>
              <a:rPr lang="en-US" dirty="0" smtClean="0"/>
              <a:t>Hint: Write the equation in matrix form and assume the solution is of the form </a:t>
            </a:r>
            <a:r>
              <a:rPr lang="en-US" b="1" dirty="0" smtClean="0"/>
              <a:t>x </a:t>
            </a:r>
            <a:r>
              <a:rPr lang="en-US" dirty="0" smtClean="0"/>
              <a:t>= </a:t>
            </a:r>
            <a:r>
              <a:rPr lang="en-US" dirty="0" err="1" smtClean="0"/>
              <a:t>e</a:t>
            </a:r>
            <a:r>
              <a:rPr lang="en-US" baseline="30000" dirty="0" err="1" smtClean="0">
                <a:sym typeface="Symbol"/>
              </a:rPr>
              <a:t>t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b="1" dirty="0" smtClean="0">
                <a:sym typeface="Symbol"/>
              </a:rPr>
              <a:t>v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89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Examples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9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Examples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the phase plane for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r>
              <a:rPr lang="en-US" dirty="0" smtClean="0"/>
              <a:t>Classify the equilibrium point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29585" y="2362200"/>
                <a:ext cx="1353576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9585" y="2362200"/>
                <a:ext cx="1353576" cy="618246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29585" y="3048000"/>
                <a:ext cx="1485215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9585" y="3048000"/>
                <a:ext cx="1485215" cy="61824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53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Examples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Nonlinear System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Find and classify the equilibrium points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149" y="2364557"/>
            <a:ext cx="1405232" cy="748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149" y="3253413"/>
            <a:ext cx="2146882" cy="71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411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4207</TotalTime>
  <Words>1813</Words>
  <Application>Microsoft Office PowerPoint</Application>
  <PresentationFormat>On-screen Show (4:3)</PresentationFormat>
  <Paragraphs>338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Essential</vt:lpstr>
      <vt:lpstr>Chapter 12</vt:lpstr>
      <vt:lpstr>Introduction</vt:lpstr>
      <vt:lpstr>12.1 Graphical Solutions of Autonomous Systems of First-Order Differential Equations</vt:lpstr>
      <vt:lpstr>Graphical Solutions of Autonomous Systems of Diff Eq.</vt:lpstr>
      <vt:lpstr>Graphical Solutions of Autonomous Systems of Diff Eq.</vt:lpstr>
      <vt:lpstr>Examples</vt:lpstr>
      <vt:lpstr>Examples</vt:lpstr>
      <vt:lpstr>Examples</vt:lpstr>
      <vt:lpstr>Examples</vt:lpstr>
      <vt:lpstr>Examples</vt:lpstr>
      <vt:lpstr>12.2 A Competitive Hunter Model</vt:lpstr>
      <vt:lpstr>A Competitive Hunter Model</vt:lpstr>
      <vt:lpstr>A Competitive Hunter Model</vt:lpstr>
      <vt:lpstr>A Competitive Hunter Model</vt:lpstr>
      <vt:lpstr>A Competitive Hunter Model</vt:lpstr>
      <vt:lpstr>A Competitive Hunter Model</vt:lpstr>
      <vt:lpstr>A Competitive Hunter Model</vt:lpstr>
      <vt:lpstr>A Competitive Hunter Model</vt:lpstr>
      <vt:lpstr>12.3 A Predator-Prey Model</vt:lpstr>
      <vt:lpstr>A Predator-Prey Model</vt:lpstr>
      <vt:lpstr>A Predator-Prey Model</vt:lpstr>
      <vt:lpstr>A Predator-Prey Model</vt:lpstr>
      <vt:lpstr>A Predator-Prey Model</vt:lpstr>
      <vt:lpstr>A Predator-Prey Model</vt:lpstr>
      <vt:lpstr>A Predator-Prey Model</vt:lpstr>
      <vt:lpstr>A Predator-Prey Model</vt:lpstr>
      <vt:lpstr>A Predator-Prey Model</vt:lpstr>
      <vt:lpstr>A Predator-Prey Model</vt:lpstr>
      <vt:lpstr>A Predator-Prey Model</vt:lpstr>
      <vt:lpstr>Homework (Due Wed 11/07/12)</vt:lpstr>
      <vt:lpstr>12.4 Two Military Examples</vt:lpstr>
      <vt:lpstr>Two Military Examples: Lanchester Combat Models</vt:lpstr>
      <vt:lpstr>Two Military Examples: Lanchester Combat Models</vt:lpstr>
      <vt:lpstr>Two Military Examples: Lanchester Combat Models</vt:lpstr>
      <vt:lpstr>Two Military Examples: Lanchester Combat Models</vt:lpstr>
      <vt:lpstr>Two Military Examples</vt:lpstr>
      <vt:lpstr>Two Military Examples: Economic Aspects of an Arms Race</vt:lpstr>
      <vt:lpstr>Two Military Examples: Economic Aspects of an Arms Race</vt:lpstr>
      <vt:lpstr>Two Military Examples: Economic Aspects of an Arms Race</vt:lpstr>
      <vt:lpstr>Two Military Examples: Economic Aspects of an Arms Race</vt:lpstr>
      <vt:lpstr>12.5 Euler’s Method for Systems of Differential Equations</vt:lpstr>
      <vt:lpstr>Euler’s Method for Systems of Differential Equations</vt:lpstr>
      <vt:lpstr>Euler’s Method for Systems of Differential Equations</vt:lpstr>
      <vt:lpstr>Euler’s Method for Systems of Differential Equations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User</dc:creator>
  <cp:lastModifiedBy>German Vargas</cp:lastModifiedBy>
  <cp:revision>239</cp:revision>
  <dcterms:created xsi:type="dcterms:W3CDTF">2012-08-22T03:04:18Z</dcterms:created>
  <dcterms:modified xsi:type="dcterms:W3CDTF">2012-10-31T03:40:41Z</dcterms:modified>
</cp:coreProperties>
</file>