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56" r:id="rId1"/>
  </p:sldMasterIdLst>
  <p:sldIdLst>
    <p:sldId id="256" r:id="rId2"/>
    <p:sldId id="291" r:id="rId3"/>
    <p:sldId id="300" r:id="rId4"/>
    <p:sldId id="301" r:id="rId5"/>
    <p:sldId id="302" r:id="rId6"/>
    <p:sldId id="303" r:id="rId7"/>
    <p:sldId id="304" r:id="rId8"/>
    <p:sldId id="305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9" r:id="rId21"/>
    <p:sldId id="317" r:id="rId22"/>
    <p:sldId id="318" r:id="rId23"/>
    <p:sldId id="320" r:id="rId24"/>
    <p:sldId id="321" r:id="rId25"/>
    <p:sldId id="322" r:id="rId26"/>
    <p:sldId id="323" r:id="rId27"/>
    <p:sldId id="324" r:id="rId28"/>
    <p:sldId id="325" r:id="rId29"/>
    <p:sldId id="326" r:id="rId30"/>
    <p:sldId id="328" r:id="rId3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0" d="100"/>
          <a:sy n="60" d="100"/>
        </p:scale>
        <p:origin x="-2098" y="-6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228600"/>
            <a:ext cx="7772400" cy="4571999"/>
          </a:xfrm>
        </p:spPr>
        <p:txBody>
          <a:bodyPr anchor="ctr">
            <a:noAutofit/>
          </a:bodyPr>
          <a:lstStyle>
            <a:lvl1pPr>
              <a:lnSpc>
                <a:spcPct val="100000"/>
              </a:lnSpc>
              <a:defRPr sz="8800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6858000" cy="914400"/>
          </a:xfrm>
        </p:spPr>
        <p:txBody>
          <a:bodyPr/>
          <a:lstStyle>
            <a:lvl1pPr marL="0" indent="0" algn="l">
              <a:buNone/>
              <a:defRPr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47800"/>
            <a:ext cx="7772400" cy="4321175"/>
          </a:xfrm>
        </p:spPr>
        <p:txBody>
          <a:bodyPr anchor="ctr">
            <a:noAutofit/>
          </a:bodyPr>
          <a:lstStyle>
            <a:lvl1pPr algn="l">
              <a:lnSpc>
                <a:spcPct val="100000"/>
              </a:lnSpc>
              <a:defRPr sz="8800" b="0" cap="all" spc="-80" baseline="0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28601"/>
            <a:ext cx="7772400" cy="1066800"/>
          </a:xfrm>
        </p:spPr>
        <p:txBody>
          <a:bodyPr anchor="b"/>
          <a:lstStyle>
            <a:lvl1pPr marL="0" indent="0">
              <a:buNone/>
              <a:defRPr sz="2000" b="0" cap="all" spc="12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63068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90160" y="1574800"/>
            <a:ext cx="329184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7632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sz="1800" b="0" cap="all" spc="10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627632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93208" y="1572768"/>
            <a:ext cx="3291840" cy="639762"/>
          </a:xfrm>
        </p:spPr>
        <p:txBody>
          <a:bodyPr anchor="b">
            <a:noAutofit/>
          </a:bodyPr>
          <a:lstStyle>
            <a:lvl1pPr marL="0" indent="0">
              <a:buNone/>
              <a:defRPr lang="en-US" sz="1800" b="0" kern="1200" cap="all" spc="100" baseline="0" dirty="0" smtClean="0">
                <a:solidFill>
                  <a:schemeClr val="tx1"/>
                </a:solidFill>
                <a:latin typeface="+mj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93208" y="2259366"/>
            <a:ext cx="3291840" cy="38404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600200"/>
            <a:ext cx="5111750" cy="44805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600200"/>
            <a:ext cx="3008313" cy="4480560"/>
          </a:xfrm>
        </p:spPr>
        <p:txBody>
          <a:bodyPr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9001124" y="4846320"/>
            <a:ext cx="142876" cy="201168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-1" y="0"/>
            <a:ext cx="9000877" cy="4846320"/>
          </a:xfrm>
          <a:solidFill>
            <a:schemeClr val="bg1">
              <a:lumMod val="75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5715000"/>
            <a:ext cx="8153400" cy="45720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45D22-84EF-4E31-8383-EA447C5811F8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4953000"/>
            <a:ext cx="8153400" cy="762000"/>
          </a:xfrm>
        </p:spPr>
        <p:txBody>
          <a:bodyPr anchor="t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9001124" y="0"/>
            <a:ext cx="142876" cy="484632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5791200" cy="13716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52600"/>
            <a:ext cx="7620000" cy="4373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172201"/>
            <a:ext cx="3429000" cy="304800"/>
          </a:xfrm>
          <a:prstGeom prst="rect">
            <a:avLst/>
          </a:prstGeom>
        </p:spPr>
        <p:txBody>
          <a:bodyPr vert="horz" lIns="91440" tIns="45720" rIns="91440" bIns="0" rtlCol="0" anchor="b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fld id="{AB145D22-84EF-4E31-8383-EA447C5811F8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200" y="6492875"/>
            <a:ext cx="3429000" cy="28384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 rot="16200000">
            <a:off x="8227377" y="5885497"/>
            <a:ext cx="131572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400" b="1">
                <a:solidFill>
                  <a:schemeClr val="tx2"/>
                </a:solidFill>
              </a:defRPr>
            </a:lvl1pPr>
          </a:lstStyle>
          <a:p>
            <a:fld id="{01504144-EFE3-40A6-9C24-A0F2EA9A631E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9001124" y="0"/>
            <a:ext cx="142876" cy="13716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9001124" y="1371600"/>
            <a:ext cx="142876" cy="54864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57" r:id="rId1"/>
    <p:sldLayoutId id="2147484058" r:id="rId2"/>
    <p:sldLayoutId id="2147484059" r:id="rId3"/>
    <p:sldLayoutId id="2147484060" r:id="rId4"/>
    <p:sldLayoutId id="2147484061" r:id="rId5"/>
    <p:sldLayoutId id="2147484062" r:id="rId6"/>
    <p:sldLayoutId id="2147484063" r:id="rId7"/>
    <p:sldLayoutId id="2147484064" r:id="rId8"/>
    <p:sldLayoutId id="2147484065" r:id="rId9"/>
    <p:sldLayoutId id="2147484066" r:id="rId10"/>
    <p:sldLayoutId id="2147484067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spc="-6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spcAft>
          <a:spcPts val="600"/>
        </a:spcAft>
        <a:buFont typeface="Arial" pitchFamily="34" charset="0"/>
        <a:buNone/>
        <a:defRPr sz="2000" b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8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Clr>
          <a:schemeClr val="tx2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7.png"/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1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6.png"/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7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9.png"/><Relationship Id="rId2" Type="http://schemas.openxmlformats.org/officeDocument/2006/relationships/image" Target="../media/image3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0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image" Target="../media/image4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5.png"/><Relationship Id="rId2" Type="http://schemas.openxmlformats.org/officeDocument/2006/relationships/image" Target="../media/image4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6.png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9.png"/><Relationship Id="rId2" Type="http://schemas.openxmlformats.org/officeDocument/2006/relationships/image" Target="../media/image4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0.pn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z="6000" dirty="0" smtClean="0"/>
              <a:t>Chapter 11</a:t>
            </a:r>
            <a:endParaRPr lang="en-US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800600"/>
            <a:ext cx="7467600" cy="1371600"/>
          </a:xfrm>
        </p:spPr>
        <p:txBody>
          <a:bodyPr>
            <a:normAutofit/>
          </a:bodyPr>
          <a:lstStyle/>
          <a:p>
            <a:r>
              <a:rPr lang="en-US" sz="3600" cap="none" dirty="0" smtClean="0"/>
              <a:t>Modeling with a Differential Equation</a:t>
            </a:r>
            <a:endParaRPr lang="en-US" sz="3600" cap="none" dirty="0"/>
          </a:p>
        </p:txBody>
      </p:sp>
    </p:spTree>
    <p:extLst>
      <p:ext uri="{BB962C8B-B14F-4D97-AF65-F5344CB8AC3E}">
        <p14:creationId xmlns:p14="http://schemas.microsoft.com/office/powerpoint/2010/main" val="19611255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72400" cy="1371600"/>
          </a:xfrm>
        </p:spPr>
        <p:txBody>
          <a:bodyPr/>
          <a:lstStyle/>
          <a:p>
            <a:r>
              <a:rPr lang="en-US" cap="none" dirty="0"/>
              <a:t>Prescribing Drug Dosage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" y="1752600"/>
            <a:ext cx="4876800" cy="4953000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We are interested in </a:t>
            </a:r>
            <a:r>
              <a:rPr lang="en-US" dirty="0" smtClean="0"/>
              <a:t>what happens </a:t>
            </a:r>
            <a:r>
              <a:rPr lang="en-US" dirty="0"/>
              <a:t>to the concentration of the drug in the blood as doses are given at regular intervals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If </a:t>
            </a:r>
            <a:r>
              <a:rPr lang="en-US" dirty="0"/>
              <a:t>H denotes the highest safe level of the drug and L its lowest effective level, it would </a:t>
            </a:r>
            <a:r>
              <a:rPr lang="en-US" dirty="0" smtClean="0"/>
              <a:t>be desirable </a:t>
            </a:r>
            <a:r>
              <a:rPr lang="en-US" dirty="0"/>
              <a:t>to prescribe a dosage C</a:t>
            </a:r>
            <a:r>
              <a:rPr lang="en-US" baseline="-25000" dirty="0"/>
              <a:t>0</a:t>
            </a:r>
            <a:r>
              <a:rPr lang="en-US" dirty="0"/>
              <a:t> with time T between doses so that the concentration </a:t>
            </a:r>
            <a:r>
              <a:rPr lang="en-US" dirty="0" smtClean="0"/>
              <a:t>of the </a:t>
            </a:r>
            <a:r>
              <a:rPr lang="en-US" dirty="0"/>
              <a:t>drug in the bloodstream remains between L and H over each dose period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Set the drug concentration for a single dose at the level C</a:t>
            </a:r>
            <a:r>
              <a:rPr lang="en-US" baseline="-25000" dirty="0" smtClean="0"/>
              <a:t>0</a:t>
            </a:r>
            <a:r>
              <a:rPr lang="en-US" dirty="0" smtClean="0"/>
              <a:t> = H – L</a:t>
            </a:r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9415" y="1524000"/>
            <a:ext cx="3331185" cy="1752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5700" y="3733800"/>
            <a:ext cx="3982514" cy="1981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409744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/>
          <a:lstStyle/>
          <a:p>
            <a:r>
              <a:rPr lang="en-US" cap="none" dirty="0" err="1" smtClean="0"/>
              <a:t>Submodels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Assumptions</a:t>
            </a:r>
          </a:p>
          <a:p>
            <a:pPr lvl="1"/>
            <a:r>
              <a:rPr lang="en-US" dirty="0"/>
              <a:t> </a:t>
            </a:r>
            <a:endParaRPr lang="en-US" dirty="0" smtClean="0"/>
          </a:p>
          <a:p>
            <a:pPr lvl="1"/>
            <a:r>
              <a:rPr lang="en-US" dirty="0"/>
              <a:t> </a:t>
            </a:r>
            <a:endParaRPr lang="en-US" dirty="0" smtClean="0"/>
          </a:p>
          <a:p>
            <a:pPr lvl="1"/>
            <a:endParaRPr lang="en-US" dirty="0"/>
          </a:p>
          <a:p>
            <a:r>
              <a:rPr lang="en-US" dirty="0" err="1" smtClean="0"/>
              <a:t>Submodel</a:t>
            </a:r>
            <a:r>
              <a:rPr lang="en-US" dirty="0" smtClean="0"/>
              <a:t> for Decay Rate</a:t>
            </a:r>
          </a:p>
          <a:p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949700"/>
            <a:ext cx="3733800" cy="7604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14462" y="5081429"/>
            <a:ext cx="1971675" cy="4600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26000" y="3500887"/>
            <a:ext cx="3733800" cy="2747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5309214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 smtClean="0"/>
              <a:t>Submodels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Submodel</a:t>
            </a:r>
            <a:r>
              <a:rPr lang="en-US" dirty="0" smtClean="0"/>
              <a:t> for the Assimilation Rate</a:t>
            </a:r>
          </a:p>
          <a:p>
            <a:pPr lvl="1"/>
            <a:r>
              <a:rPr lang="en-US" dirty="0" smtClean="0"/>
              <a:t>We </a:t>
            </a:r>
            <a:r>
              <a:rPr lang="en-US" dirty="0"/>
              <a:t>assume an instantaneous rise in </a:t>
            </a:r>
            <a:r>
              <a:rPr lang="en-US" dirty="0" smtClean="0"/>
              <a:t>concentration whenever </a:t>
            </a:r>
            <a:r>
              <a:rPr lang="en-US" dirty="0"/>
              <a:t>a drug is administered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r>
              <a:rPr lang="en-US" dirty="0" smtClean="0"/>
              <a:t>Drug Accumulation with Repeated Doses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3733800"/>
            <a:ext cx="4887311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6905948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 smtClean="0"/>
              <a:t>Submodels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Show that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If </a:t>
            </a:r>
            <a:r>
              <a:rPr lang="en-US" dirty="0"/>
              <a:t>a dose that is capable of raising the concentration by C</a:t>
            </a:r>
            <a:r>
              <a:rPr lang="en-US" baseline="-25000" dirty="0"/>
              <a:t>0</a:t>
            </a:r>
            <a:r>
              <a:rPr lang="en-US" dirty="0"/>
              <a:t> mg/ml is </a:t>
            </a:r>
            <a:r>
              <a:rPr lang="en-US" dirty="0" smtClean="0"/>
              <a:t>repeated at </a:t>
            </a:r>
            <a:r>
              <a:rPr lang="en-US" dirty="0"/>
              <a:t>intervals of T hours, then the limiting value R of the residual concentrations is given </a:t>
            </a:r>
            <a:r>
              <a:rPr lang="en-US" dirty="0" smtClean="0"/>
              <a:t>by</a:t>
            </a:r>
          </a:p>
          <a:p>
            <a:pPr lvl="1"/>
            <a:endParaRPr lang="en-US" dirty="0"/>
          </a:p>
          <a:p>
            <a:pPr marL="274320" lvl="1" indent="0">
              <a:buNone/>
            </a:pPr>
            <a:r>
              <a:rPr lang="en-US" dirty="0" smtClean="0"/>
              <a:t>					or </a:t>
            </a:r>
          </a:p>
          <a:p>
            <a:pPr marL="274320" lvl="1" indent="0">
              <a:buNone/>
            </a:pPr>
            <a:endParaRPr lang="en-US" dirty="0" smtClean="0"/>
          </a:p>
          <a:p>
            <a:pPr marL="960120" lvl="2" indent="0">
              <a:buNone/>
            </a:pPr>
            <a:r>
              <a:rPr lang="en-US" dirty="0" smtClean="0"/>
              <a:t>Where k is the elimination constant for the drug.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2133600"/>
            <a:ext cx="3352800" cy="8819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4328846"/>
            <a:ext cx="3590925" cy="10017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15000" y="4328846"/>
            <a:ext cx="1972697" cy="87846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4117470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 smtClean="0"/>
              <a:t>Submodels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600200"/>
            <a:ext cx="8534400" cy="4525963"/>
          </a:xfrm>
        </p:spPr>
        <p:txBody>
          <a:bodyPr/>
          <a:lstStyle/>
          <a:p>
            <a:r>
              <a:rPr lang="en-US" dirty="0" smtClean="0"/>
              <a:t>Determining the Dose Schedule</a:t>
            </a:r>
          </a:p>
          <a:p>
            <a:pPr lvl="1"/>
            <a:r>
              <a:rPr lang="en-US" dirty="0" smtClean="0"/>
              <a:t>The </a:t>
            </a:r>
            <a:r>
              <a:rPr lang="en-US" dirty="0"/>
              <a:t>concentration C</a:t>
            </a:r>
            <a:r>
              <a:rPr lang="en-US" baseline="-25000" dirty="0"/>
              <a:t>n−1</a:t>
            </a:r>
            <a:r>
              <a:rPr lang="en-US" dirty="0"/>
              <a:t> at the </a:t>
            </a:r>
            <a:r>
              <a:rPr lang="en-US" dirty="0" smtClean="0"/>
              <a:t>beginning </a:t>
            </a:r>
            <a:r>
              <a:rPr lang="en-US" dirty="0"/>
              <a:t>of the nth interval is given </a:t>
            </a:r>
            <a:r>
              <a:rPr lang="en-US" dirty="0" smtClean="0"/>
              <a:t>by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If </a:t>
            </a:r>
            <a:r>
              <a:rPr lang="en-US" dirty="0"/>
              <a:t>the desired dosage level is required to approach the highest safe level </a:t>
            </a:r>
            <a:r>
              <a:rPr lang="en-US" dirty="0" smtClean="0"/>
              <a:t>H, </a:t>
            </a:r>
            <a:r>
              <a:rPr lang="en-US" dirty="0"/>
              <a:t>then we want C</a:t>
            </a:r>
            <a:r>
              <a:rPr lang="en-US" baseline="-25000" dirty="0"/>
              <a:t>n−1</a:t>
            </a:r>
            <a:r>
              <a:rPr lang="en-US" dirty="0"/>
              <a:t> to approach H as n becomes </a:t>
            </a:r>
            <a:r>
              <a:rPr lang="en-US" dirty="0" smtClean="0"/>
              <a:t>large.</a:t>
            </a:r>
          </a:p>
          <a:p>
            <a:pPr lvl="2"/>
            <a:endParaRPr lang="en-US" dirty="0"/>
          </a:p>
          <a:p>
            <a:pPr marL="914400" lvl="2" indent="0">
              <a:buNone/>
            </a:pPr>
            <a:endParaRPr lang="en-US" dirty="0"/>
          </a:p>
          <a:p>
            <a:pPr lvl="1"/>
            <a:r>
              <a:rPr lang="en-US" dirty="0" smtClean="0"/>
              <a:t>Since C</a:t>
            </a:r>
            <a:r>
              <a:rPr lang="en-US" baseline="-25000" dirty="0" smtClean="0"/>
              <a:t>0</a:t>
            </a:r>
            <a:r>
              <a:rPr lang="en-US" dirty="0" smtClean="0"/>
              <a:t> </a:t>
            </a:r>
            <a:r>
              <a:rPr lang="en-US" dirty="0"/>
              <a:t>= H – </a:t>
            </a:r>
            <a:r>
              <a:rPr lang="en-US" dirty="0" smtClean="0"/>
              <a:t>L then this result yields R = L.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8010" y="2460844"/>
            <a:ext cx="2257479" cy="44889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28240" y="3788448"/>
            <a:ext cx="4897021" cy="52045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09800" y="4787900"/>
            <a:ext cx="4494901" cy="191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9260562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err="1"/>
              <a:t>Submodels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Determining the Dose </a:t>
            </a:r>
            <a:r>
              <a:rPr lang="en-US" dirty="0" smtClean="0"/>
              <a:t>Schedule (continued)</a:t>
            </a:r>
            <a:endParaRPr lang="en-US" dirty="0"/>
          </a:p>
          <a:p>
            <a:pPr lvl="1"/>
            <a:r>
              <a:rPr lang="en-US" dirty="0" smtClean="0"/>
              <a:t>Use the last result together with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marL="274320" lvl="1" indent="0">
              <a:buNone/>
            </a:pPr>
            <a:r>
              <a:rPr lang="en-US" dirty="0" smtClean="0"/>
              <a:t>   to show that the desired dose schedule is given by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839" y="2667000"/>
            <a:ext cx="1793361" cy="7986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33163" y="4134666"/>
            <a:ext cx="1696037" cy="89453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240926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391400" cy="1371600"/>
          </a:xfrm>
        </p:spPr>
        <p:txBody>
          <a:bodyPr/>
          <a:lstStyle/>
          <a:p>
            <a:r>
              <a:rPr lang="en-US" cap="none" dirty="0" smtClean="0"/>
              <a:t>11.3 Braking Distance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the following braking distance model</a:t>
            </a:r>
          </a:p>
          <a:p>
            <a:endParaRPr lang="en-US" dirty="0"/>
          </a:p>
          <a:p>
            <a:endParaRPr lang="en-US" dirty="0" smtClean="0"/>
          </a:p>
          <a:p>
            <a:pPr lvl="1"/>
            <a:r>
              <a:rPr lang="en-US" dirty="0"/>
              <a:t>Suppose that there is a panic stop and the maximum brake force F is applied </a:t>
            </a:r>
            <a:r>
              <a:rPr lang="en-US" dirty="0" smtClean="0"/>
              <a:t>throughout the </a:t>
            </a:r>
            <a:r>
              <a:rPr lang="en-US" dirty="0"/>
              <a:t>stop. The brakes are basically an energy-dissipating device; that is, the brakes do </a:t>
            </a:r>
            <a:r>
              <a:rPr lang="en-US" dirty="0" smtClean="0"/>
              <a:t>work on </a:t>
            </a:r>
            <a:r>
              <a:rPr lang="en-US" dirty="0"/>
              <a:t>the vehicle producing a change in the velocity that results in a loss of kinetic energy</a:t>
            </a:r>
            <a:r>
              <a:rPr lang="en-US" dirty="0" smtClean="0"/>
              <a:t>.</a:t>
            </a:r>
          </a:p>
          <a:p>
            <a:pPr lvl="1"/>
            <a:r>
              <a:rPr lang="en-US" dirty="0"/>
              <a:t>Now, the work done is the force F times the braking distance d</a:t>
            </a:r>
            <a:r>
              <a:rPr lang="en-US" baseline="-25000" dirty="0"/>
              <a:t>b</a:t>
            </a:r>
            <a:r>
              <a:rPr lang="en-US" dirty="0"/>
              <a:t>. This work must equal </a:t>
            </a:r>
            <a:r>
              <a:rPr lang="en-US" dirty="0" smtClean="0"/>
              <a:t>the change </a:t>
            </a:r>
            <a:r>
              <a:rPr lang="en-US" dirty="0"/>
              <a:t>in kinetic energy, which, in this situation, is simply </a:t>
            </a:r>
            <a:r>
              <a:rPr lang="en-US" dirty="0" smtClean="0"/>
              <a:t>0.5mv</a:t>
            </a:r>
            <a:r>
              <a:rPr lang="en-US" baseline="30000" dirty="0" smtClean="0"/>
              <a:t>2</a:t>
            </a:r>
            <a:r>
              <a:rPr lang="en-US" dirty="0"/>
              <a:t>. Thus, we have</a:t>
            </a: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4088" y="2262899"/>
            <a:ext cx="5211198" cy="5589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28485" y="5771162"/>
            <a:ext cx="4117005" cy="4408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5016385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Braking Distance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752600"/>
            <a:ext cx="8686800" cy="4373563"/>
          </a:xfrm>
        </p:spPr>
        <p:txBody>
          <a:bodyPr>
            <a:normAutofit/>
          </a:bodyPr>
          <a:lstStyle/>
          <a:p>
            <a:pPr lvl="1"/>
            <a:r>
              <a:rPr lang="en-US" dirty="0"/>
              <a:t>Next, we consider how the force F relates to the mass of the car. A reasonable </a:t>
            </a:r>
            <a:r>
              <a:rPr lang="en-US" dirty="0" smtClean="0"/>
              <a:t>design criterion </a:t>
            </a:r>
            <a:r>
              <a:rPr lang="en-US" dirty="0"/>
              <a:t>would be to build cars in such a way that the maximum deceleration is </a:t>
            </a:r>
            <a:r>
              <a:rPr lang="en-US" dirty="0" smtClean="0"/>
              <a:t>constant when </a:t>
            </a:r>
            <a:r>
              <a:rPr lang="en-US" dirty="0"/>
              <a:t>the maximum brake force is applied, regardless of the mass of the car</a:t>
            </a:r>
            <a:r>
              <a:rPr lang="en-US" dirty="0" smtClean="0"/>
              <a:t>.</a:t>
            </a:r>
          </a:p>
          <a:p>
            <a:pPr lvl="2"/>
            <a:r>
              <a:rPr lang="en-US" dirty="0" smtClean="0"/>
              <a:t>To </a:t>
            </a:r>
            <a:r>
              <a:rPr lang="en-US" dirty="0"/>
              <a:t>accomplish this, Let’s assume that the braking system is designed in such a way that the </a:t>
            </a:r>
            <a:r>
              <a:rPr lang="en-US" dirty="0" smtClean="0"/>
              <a:t>maximum braking </a:t>
            </a:r>
            <a:r>
              <a:rPr lang="en-US" dirty="0"/>
              <a:t>force increases in proportion to the mass of the car. Basically, this means that if </a:t>
            </a:r>
            <a:r>
              <a:rPr lang="en-US" dirty="0" smtClean="0"/>
              <a:t>the force </a:t>
            </a:r>
            <a:r>
              <a:rPr lang="en-US" dirty="0"/>
              <a:t>per unit area applied by the braking hydraulic system remains constant, the </a:t>
            </a:r>
            <a:r>
              <a:rPr lang="en-US" dirty="0" smtClean="0"/>
              <a:t>surface area </a:t>
            </a:r>
            <a:r>
              <a:rPr lang="en-US" dirty="0"/>
              <a:t>in contact with the brakes would have to increase in proportion to the mass of the car.</a:t>
            </a:r>
            <a:endParaRPr lang="en-US" dirty="0" smtClean="0"/>
          </a:p>
          <a:p>
            <a:pPr lvl="1"/>
            <a:r>
              <a:rPr lang="en-US" dirty="0"/>
              <a:t>From Newton’s </a:t>
            </a:r>
            <a:r>
              <a:rPr lang="en-US" dirty="0" smtClean="0"/>
              <a:t>second law</a:t>
            </a:r>
            <a:r>
              <a:rPr lang="en-US" dirty="0"/>
              <a:t>, F = ma, it follows that the force F is proportional to the mass. Combining this </a:t>
            </a:r>
            <a:r>
              <a:rPr lang="en-US" dirty="0" smtClean="0"/>
              <a:t>result with the previous equation gives </a:t>
            </a:r>
            <a:r>
              <a:rPr lang="en-US" dirty="0"/>
              <a:t>the proportionality relation</a:t>
            </a: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05200" y="5861050"/>
            <a:ext cx="1457325" cy="647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9511568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Braking Distance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458200" cy="48768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We will now use a kinematic argument based on differential equations to reach the same conclusion:</a:t>
            </a:r>
          </a:p>
          <a:p>
            <a:pPr lvl="1"/>
            <a:r>
              <a:rPr lang="en-US" dirty="0" smtClean="0"/>
              <a:t>Since we are assuming </a:t>
            </a:r>
            <a:r>
              <a:rPr lang="en-US" dirty="0"/>
              <a:t>that </a:t>
            </a:r>
            <a:r>
              <a:rPr lang="en-US" dirty="0" smtClean="0"/>
              <a:t>under a </a:t>
            </a:r>
            <a:r>
              <a:rPr lang="en-US" dirty="0"/>
              <a:t>panic stop the maximum braking force F is applied continuously, then we </a:t>
            </a:r>
            <a:r>
              <a:rPr lang="en-US" dirty="0" smtClean="0"/>
              <a:t>obtain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1"/>
            <a:r>
              <a:rPr lang="en-US" dirty="0"/>
              <a:t>for some positive proportionality constant k. Because F is the only force acting on the </a:t>
            </a:r>
            <a:r>
              <a:rPr lang="en-US" dirty="0" smtClean="0"/>
              <a:t>car under </a:t>
            </a:r>
            <a:r>
              <a:rPr lang="en-US" dirty="0"/>
              <a:t>our assumptions, this </a:t>
            </a:r>
            <a:r>
              <a:rPr lang="en-US" dirty="0" smtClean="0"/>
              <a:t>gives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endParaRPr lang="en-US" dirty="0"/>
          </a:p>
          <a:p>
            <a:pPr lvl="1"/>
            <a:r>
              <a:rPr lang="en-US" dirty="0" smtClean="0"/>
              <a:t>Integrate to show that</a:t>
            </a:r>
          </a:p>
          <a:p>
            <a:pPr lvl="2"/>
            <a:r>
              <a:rPr lang="en-US" dirty="0" smtClean="0"/>
              <a:t>Where </a:t>
            </a:r>
            <a:r>
              <a:rPr lang="en-US" dirty="0"/>
              <a:t>v</a:t>
            </a:r>
            <a:r>
              <a:rPr lang="en-US" baseline="-25000" dirty="0"/>
              <a:t>0</a:t>
            </a:r>
            <a:r>
              <a:rPr lang="en-US" dirty="0"/>
              <a:t> denotes the velocity at t = 0 when the brakes are initially applied 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503" y="3137010"/>
            <a:ext cx="1445567" cy="3506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09813" y="4267200"/>
            <a:ext cx="2790946" cy="8515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82503" y="5398130"/>
            <a:ext cx="2038823" cy="45657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70540126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781800" cy="1371600"/>
          </a:xfrm>
        </p:spPr>
        <p:txBody>
          <a:bodyPr/>
          <a:lstStyle/>
          <a:p>
            <a:r>
              <a:rPr lang="en-US" cap="none" dirty="0"/>
              <a:t>Braking Distance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610600" cy="4876800"/>
          </a:xfrm>
        </p:spPr>
        <p:txBody>
          <a:bodyPr>
            <a:normAutofit lnSpcReduction="10000"/>
          </a:bodyPr>
          <a:lstStyle/>
          <a:p>
            <a:pPr lvl="1"/>
            <a:r>
              <a:rPr lang="en-US" dirty="0" smtClean="0"/>
              <a:t>From previous equation</a:t>
            </a:r>
            <a:r>
              <a:rPr lang="en-US" dirty="0"/>
              <a:t>, if </a:t>
            </a:r>
            <a:r>
              <a:rPr lang="en-US" dirty="0" err="1"/>
              <a:t>t</a:t>
            </a:r>
            <a:r>
              <a:rPr lang="en-US" baseline="-25000" dirty="0" err="1"/>
              <a:t>s</a:t>
            </a:r>
            <a:r>
              <a:rPr lang="en-US" dirty="0"/>
              <a:t> denotes the time it takes for the car to stop after the brakes have been applied, </a:t>
            </a:r>
            <a:r>
              <a:rPr lang="en-US" dirty="0" smtClean="0"/>
              <a:t>then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Integrating v again to obtain the equation of movement: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Show that</a:t>
            </a:r>
          </a:p>
          <a:p>
            <a:pPr lvl="2"/>
            <a:endParaRPr lang="en-US" dirty="0"/>
          </a:p>
          <a:p>
            <a:pPr lvl="2"/>
            <a:endParaRPr lang="en-US" dirty="0" smtClean="0"/>
          </a:p>
          <a:p>
            <a:pPr lvl="2"/>
            <a:endParaRPr lang="en-US" dirty="0" smtClean="0"/>
          </a:p>
          <a:p>
            <a:pPr lvl="2"/>
            <a:r>
              <a:rPr lang="en-US" dirty="0"/>
              <a:t>Therefore, </a:t>
            </a:r>
            <a:r>
              <a:rPr lang="en-US" dirty="0" err="1"/>
              <a:t>d</a:t>
            </a:r>
            <a:r>
              <a:rPr lang="en-US" baseline="-25000" dirty="0" err="1"/>
              <a:t>b</a:t>
            </a:r>
            <a:r>
              <a:rPr lang="en-US" dirty="0"/>
              <a:t> is proportional to the square of the velocity, in accordance with the </a:t>
            </a:r>
            <a:r>
              <a:rPr lang="en-US" dirty="0" smtClean="0"/>
              <a:t>model based on energy dissipation considerations.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14832" y="2399771"/>
            <a:ext cx="1266660" cy="7514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91484" y="3733800"/>
            <a:ext cx="3313355" cy="5295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6718" y="4876800"/>
            <a:ext cx="3062885" cy="9517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53636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Introduction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458200" cy="4373563"/>
          </a:xfrm>
        </p:spPr>
        <p:txBody>
          <a:bodyPr/>
          <a:lstStyle/>
          <a:p>
            <a:r>
              <a:rPr lang="en-US" dirty="0" smtClean="0"/>
              <a:t>Population growth</a:t>
            </a:r>
          </a:p>
          <a:p>
            <a:pPr lvl="1"/>
            <a:r>
              <a:rPr lang="en-US" dirty="0" smtClean="0"/>
              <a:t>The change in population over a time period is given by</a:t>
            </a:r>
          </a:p>
          <a:p>
            <a:endParaRPr lang="en-US" dirty="0"/>
          </a:p>
          <a:p>
            <a:pPr lvl="2"/>
            <a:r>
              <a:rPr lang="en-US" dirty="0" smtClean="0"/>
              <a:t>Assuming the change is proportional to the population and expressing the constant of proportionality as a percentage per unit of time, we obtain the following </a:t>
            </a:r>
            <a:r>
              <a:rPr lang="en-US" b="1" dirty="0" smtClean="0"/>
              <a:t>difference equation</a:t>
            </a:r>
            <a:r>
              <a:rPr lang="en-US" dirty="0" smtClean="0"/>
              <a:t>:</a:t>
            </a:r>
          </a:p>
          <a:p>
            <a:endParaRPr lang="en-US" dirty="0"/>
          </a:p>
          <a:p>
            <a:pPr lvl="2"/>
            <a:r>
              <a:rPr lang="en-US" dirty="0" smtClean="0"/>
              <a:t>If in our model we allow time to vary continuously we can take advantage of calculus and turn this difference equation into a </a:t>
            </a:r>
            <a:r>
              <a:rPr lang="en-US" b="1" dirty="0" smtClean="0"/>
              <a:t>differential equation</a:t>
            </a:r>
            <a:r>
              <a:rPr lang="en-US" dirty="0" smtClean="0"/>
              <a:t>:</a:t>
            </a:r>
            <a:endParaRPr lang="en-US" dirty="0"/>
          </a:p>
          <a:p>
            <a:pPr lvl="1"/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600" y="2552700"/>
            <a:ext cx="2992584" cy="44475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8245" y="3886087"/>
            <a:ext cx="4047294" cy="38122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58811" y="5212720"/>
            <a:ext cx="3818562" cy="7243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9748" y="5943600"/>
            <a:ext cx="2738436" cy="74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1093915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4800" cy="1371600"/>
          </a:xfrm>
        </p:spPr>
        <p:txBody>
          <a:bodyPr>
            <a:normAutofit/>
          </a:bodyPr>
          <a:lstStyle/>
          <a:p>
            <a:r>
              <a:rPr lang="en-US" cap="none" dirty="0" smtClean="0"/>
              <a:t>Homework (Due Wed 10/12/12)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77200" cy="4724400"/>
          </a:xfrm>
        </p:spPr>
        <p:txBody>
          <a:bodyPr>
            <a:normAutofit/>
          </a:bodyPr>
          <a:lstStyle/>
          <a:p>
            <a:r>
              <a:rPr lang="en-US" dirty="0"/>
              <a:t>Page </a:t>
            </a:r>
            <a:r>
              <a:rPr lang="en-US" dirty="0" smtClean="0"/>
              <a:t>411</a:t>
            </a:r>
            <a:endParaRPr lang="en-US" dirty="0"/>
          </a:p>
          <a:p>
            <a:pPr lvl="1"/>
            <a:r>
              <a:rPr lang="en-US" dirty="0" smtClean="0"/>
              <a:t>Problems </a:t>
            </a:r>
            <a:r>
              <a:rPr lang="en-US" dirty="0"/>
              <a:t># </a:t>
            </a:r>
            <a:r>
              <a:rPr lang="en-US" dirty="0" smtClean="0"/>
              <a:t>1, 3</a:t>
            </a:r>
            <a:endParaRPr lang="en-US" dirty="0"/>
          </a:p>
          <a:p>
            <a:endParaRPr lang="en-US" dirty="0"/>
          </a:p>
          <a:p>
            <a:r>
              <a:rPr lang="en-US" dirty="0"/>
              <a:t>Page </a:t>
            </a:r>
            <a:r>
              <a:rPr lang="en-US" dirty="0" smtClean="0"/>
              <a:t>421</a:t>
            </a:r>
            <a:endParaRPr lang="en-US" dirty="0"/>
          </a:p>
          <a:p>
            <a:pPr lvl="1"/>
            <a:r>
              <a:rPr lang="en-US" dirty="0" smtClean="0"/>
              <a:t>Problems </a:t>
            </a:r>
            <a:r>
              <a:rPr lang="en-US" dirty="0"/>
              <a:t># </a:t>
            </a:r>
            <a:r>
              <a:rPr lang="en-US" dirty="0" smtClean="0"/>
              <a:t>2, 5, 8</a:t>
            </a:r>
            <a:endParaRPr lang="en-US" dirty="0"/>
          </a:p>
          <a:p>
            <a:endParaRPr lang="en-US" dirty="0"/>
          </a:p>
          <a:p>
            <a:r>
              <a:rPr lang="en-US" dirty="0" smtClean="0"/>
              <a:t>Work on the First Project due on 10/17/12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3805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8229600" cy="990282"/>
          </a:xfrm>
        </p:spPr>
        <p:txBody>
          <a:bodyPr>
            <a:normAutofit/>
          </a:bodyPr>
          <a:lstStyle/>
          <a:p>
            <a:r>
              <a:rPr lang="en-US" sz="2800" cap="none" dirty="0" smtClean="0"/>
              <a:t>11.4 Graphical Solution of Autonomous Differential Equations</a:t>
            </a:r>
            <a:endParaRPr lang="en-US" sz="2800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0" y="1219201"/>
            <a:ext cx="8839200" cy="1600199"/>
          </a:xfrm>
        </p:spPr>
        <p:txBody>
          <a:bodyPr>
            <a:normAutofit fontScale="85000" lnSpcReduction="20000"/>
          </a:bodyPr>
          <a:lstStyle/>
          <a:p>
            <a:pPr lvl="1"/>
            <a:r>
              <a:rPr lang="en-US" dirty="0" smtClean="0"/>
              <a:t>Consider the first-order differential equations of the form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The solution to these differential equations can be visualized by using Slope Fields, where a particular solution will be found depending on the initial condition.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02345" y="1479729"/>
            <a:ext cx="1555455" cy="6919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4860" y="2915213"/>
            <a:ext cx="7513639" cy="3841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963370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>
            <a:normAutofit fontScale="90000"/>
          </a:bodyPr>
          <a:lstStyle/>
          <a:p>
            <a:r>
              <a:rPr lang="en-US" cap="none" dirty="0"/>
              <a:t>Graphical Solution of Autonomous Differential Equations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/>
              <a:t>A differential equation for which </a:t>
            </a:r>
            <a:r>
              <a:rPr lang="en-US" dirty="0" err="1"/>
              <a:t>dy</a:t>
            </a:r>
            <a:r>
              <a:rPr lang="en-US" dirty="0"/>
              <a:t>/dx is a function of y only is called an </a:t>
            </a:r>
            <a:r>
              <a:rPr lang="en-US" b="1" dirty="0" smtClean="0"/>
              <a:t>autonomous</a:t>
            </a:r>
            <a:r>
              <a:rPr lang="en-US" dirty="0" smtClean="0"/>
              <a:t> differential </a:t>
            </a:r>
            <a:r>
              <a:rPr lang="en-US" dirty="0"/>
              <a:t>equation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Example</a:t>
            </a:r>
          </a:p>
          <a:p>
            <a:pPr lvl="2"/>
            <a:r>
              <a:rPr lang="en-US" dirty="0" smtClean="0"/>
              <a:t>Analyze the solutions to differential equations graphically.</a:t>
            </a:r>
          </a:p>
          <a:p>
            <a:pPr lvl="3"/>
            <a:r>
              <a:rPr lang="en-US" dirty="0" smtClean="0"/>
              <a:t>Page 433 #</a:t>
            </a:r>
            <a:r>
              <a:rPr lang="en-US" dirty="0" smtClean="0"/>
              <a:t>2</a:t>
            </a:r>
          </a:p>
          <a:p>
            <a:pPr lvl="3"/>
            <a:r>
              <a:rPr lang="en-US" dirty="0" smtClean="0"/>
              <a:t>Stable and Unstable </a:t>
            </a:r>
            <a:r>
              <a:rPr lang="en-US" dirty="0" err="1" smtClean="0"/>
              <a:t>Equilibria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692400"/>
            <a:ext cx="8133083" cy="1422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40046951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96200" cy="1371600"/>
          </a:xfrm>
        </p:spPr>
        <p:txBody>
          <a:bodyPr/>
          <a:lstStyle/>
          <a:p>
            <a:r>
              <a:rPr lang="en-US" cap="none" dirty="0" smtClean="0"/>
              <a:t>Newton’s Law of Cooling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752600"/>
            <a:ext cx="7620000" cy="4373563"/>
          </a:xfrm>
        </p:spPr>
        <p:txBody>
          <a:bodyPr/>
          <a:lstStyle/>
          <a:p>
            <a:r>
              <a:rPr lang="en-US" dirty="0" smtClean="0"/>
              <a:t>Example</a:t>
            </a:r>
          </a:p>
          <a:p>
            <a:endParaRPr lang="en-US" dirty="0"/>
          </a:p>
          <a:p>
            <a:endParaRPr lang="en-US" dirty="0"/>
          </a:p>
          <a:p>
            <a:pPr lvl="1"/>
            <a:r>
              <a:rPr lang="en-US" dirty="0" smtClean="0"/>
              <a:t>Phase line diagram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Concavity</a:t>
            </a:r>
          </a:p>
          <a:p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2153690"/>
            <a:ext cx="2798104" cy="7657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3505200"/>
            <a:ext cx="4909204" cy="139547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4997368"/>
            <a:ext cx="4308077" cy="18606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508168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472" y="3473080"/>
            <a:ext cx="4823328" cy="23830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924800" cy="1371600"/>
          </a:xfrm>
        </p:spPr>
        <p:txBody>
          <a:bodyPr/>
          <a:lstStyle/>
          <a:p>
            <a:r>
              <a:rPr lang="en-US" cap="none" dirty="0"/>
              <a:t>Newton’s Law of Cooling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endParaRPr lang="en-US" dirty="0"/>
          </a:p>
          <a:p>
            <a:pPr lvl="1"/>
            <a:r>
              <a:rPr lang="en-US" dirty="0" smtClean="0"/>
              <a:t>Phase line and solution curves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2627871"/>
            <a:ext cx="4114800" cy="40777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9397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Logistic Growth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Create the phase line for the logistic  growth model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Graph solution curves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6573518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72400" cy="1371600"/>
          </a:xfrm>
        </p:spPr>
        <p:txBody>
          <a:bodyPr/>
          <a:lstStyle/>
          <a:p>
            <a:r>
              <a:rPr lang="en-US" cap="none" dirty="0" smtClean="0"/>
              <a:t>11.5 Numerical Approximation Methods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First-Order Initial Value Problems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Approximating the Solution by a Numerical Method</a:t>
            </a:r>
          </a:p>
          <a:p>
            <a:pPr lvl="1"/>
            <a:r>
              <a:rPr lang="en-US" dirty="0" smtClean="0"/>
              <a:t>Euler’s Method</a:t>
            </a:r>
            <a:endParaRPr lang="en-US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286000"/>
            <a:ext cx="4022541" cy="881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6154845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72400" cy="1371600"/>
          </a:xfrm>
        </p:spPr>
        <p:txBody>
          <a:bodyPr>
            <a:normAutofit/>
          </a:bodyPr>
          <a:lstStyle/>
          <a:p>
            <a:r>
              <a:rPr lang="en-US" cap="none" dirty="0"/>
              <a:t>Numerical Approximation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77200" cy="4373563"/>
          </a:xfrm>
        </p:spPr>
        <p:txBody>
          <a:bodyPr/>
          <a:lstStyle/>
          <a:p>
            <a:r>
              <a:rPr lang="en-US" dirty="0" smtClean="0"/>
              <a:t>A Savings Certificate Revisited</a:t>
            </a:r>
          </a:p>
          <a:p>
            <a:pPr lvl="1"/>
            <a:r>
              <a:rPr lang="en-US" dirty="0" smtClean="0"/>
              <a:t>Consider </a:t>
            </a:r>
            <a:r>
              <a:rPr lang="en-US" dirty="0"/>
              <a:t>the value of a certiﬁcate initially worth $1000 </a:t>
            </a:r>
            <a:r>
              <a:rPr lang="en-US" dirty="0" smtClean="0"/>
              <a:t>that accumulates </a:t>
            </a:r>
            <a:r>
              <a:rPr lang="en-US" dirty="0"/>
              <a:t>annual interest at 12% compounded </a:t>
            </a:r>
            <a:r>
              <a:rPr lang="en-US" dirty="0" smtClean="0"/>
              <a:t>continuously. We </a:t>
            </a:r>
            <a:r>
              <a:rPr lang="en-US" dirty="0"/>
              <a:t>would like to know the value </a:t>
            </a:r>
            <a:r>
              <a:rPr lang="en-US" dirty="0" smtClean="0"/>
              <a:t>of the </a:t>
            </a:r>
            <a:r>
              <a:rPr lang="en-US" dirty="0"/>
              <a:t>certiﬁcate in 10 years</a:t>
            </a:r>
            <a:r>
              <a:rPr lang="en-US" dirty="0" smtClean="0"/>
              <a:t>.</a:t>
            </a:r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/>
              <a:t>Use Euler’s method to approximate the value in 10 years </a:t>
            </a:r>
            <a:r>
              <a:rPr lang="en-US" dirty="0" smtClean="0"/>
              <a:t>if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2"/>
            <a:r>
              <a:rPr lang="en-US" dirty="0" smtClean="0"/>
              <a:t>Note that the exact solution is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3200400"/>
            <a:ext cx="4510599" cy="88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9200" y="4800600"/>
            <a:ext cx="6324600" cy="406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5715000"/>
            <a:ext cx="2581984" cy="55103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91725717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772400" cy="1371600"/>
          </a:xfrm>
        </p:spPr>
        <p:txBody>
          <a:bodyPr>
            <a:normAutofit/>
          </a:bodyPr>
          <a:lstStyle/>
          <a:p>
            <a:r>
              <a:rPr lang="en-US" cap="none" dirty="0"/>
              <a:t>Numerical Approximation Methods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077200" cy="4373563"/>
          </a:xfrm>
        </p:spPr>
        <p:txBody>
          <a:bodyPr/>
          <a:lstStyle/>
          <a:p>
            <a:r>
              <a:rPr lang="en-US" dirty="0" smtClean="0"/>
              <a:t>A Savings Certificate Revisited</a:t>
            </a: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286000"/>
            <a:ext cx="7112000" cy="4324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54657715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/>
          <a:lstStyle/>
          <a:p>
            <a:r>
              <a:rPr lang="en-US" cap="none" dirty="0" smtClean="0"/>
              <a:t>11.6 Separation Of Variables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Already reviewed throughout the course:</a:t>
            </a:r>
          </a:p>
          <a:p>
            <a:pPr lvl="1"/>
            <a:r>
              <a:rPr lang="en-US" dirty="0" smtClean="0"/>
              <a:t>Examples</a:t>
            </a:r>
          </a:p>
          <a:p>
            <a:pPr lvl="2"/>
            <a:r>
              <a:rPr lang="en-US" dirty="0" smtClean="0"/>
              <a:t>Equations of Motion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Population Growth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Logistic Growth</a:t>
            </a:r>
          </a:p>
          <a:p>
            <a:pPr lvl="2"/>
            <a:endParaRPr lang="en-US" dirty="0" smtClean="0"/>
          </a:p>
          <a:p>
            <a:pPr lvl="2"/>
            <a:r>
              <a:rPr lang="en-US" dirty="0" smtClean="0"/>
              <a:t>Newton’s Law of Cooling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79939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6934200" cy="1371600"/>
          </a:xfrm>
        </p:spPr>
        <p:txBody>
          <a:bodyPr/>
          <a:lstStyle/>
          <a:p>
            <a:r>
              <a:rPr lang="en-US" cap="none" dirty="0" smtClean="0"/>
              <a:t>11.1 Population Growth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1752600"/>
            <a:ext cx="8458200" cy="43735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Problem Identification</a:t>
            </a:r>
          </a:p>
          <a:p>
            <a:pPr lvl="2"/>
            <a:r>
              <a:rPr lang="en-US" dirty="0" smtClean="0"/>
              <a:t> </a:t>
            </a:r>
            <a:endParaRPr lang="en-US" dirty="0"/>
          </a:p>
          <a:p>
            <a:endParaRPr lang="en-US" dirty="0" smtClean="0"/>
          </a:p>
          <a:p>
            <a:r>
              <a:rPr lang="en-US" dirty="0" smtClean="0"/>
              <a:t>Assumptions</a:t>
            </a:r>
          </a:p>
          <a:p>
            <a:pPr lvl="2"/>
            <a:r>
              <a:rPr lang="en-US" dirty="0" smtClean="0"/>
              <a:t> </a:t>
            </a:r>
          </a:p>
          <a:p>
            <a:pPr lvl="2"/>
            <a:r>
              <a:rPr lang="en-US" dirty="0"/>
              <a:t> </a:t>
            </a:r>
            <a:endParaRPr lang="en-US" dirty="0" smtClean="0"/>
          </a:p>
          <a:p>
            <a:pPr lvl="2"/>
            <a:r>
              <a:rPr lang="en-US" dirty="0" smtClean="0"/>
              <a:t>Assuming that during a small unit time period , a percentage b of the population is newly born and a percentage c of the population dies</a:t>
            </a:r>
          </a:p>
          <a:p>
            <a:endParaRPr lang="en-US" dirty="0"/>
          </a:p>
          <a:p>
            <a:endParaRPr lang="en-US" dirty="0" smtClean="0"/>
          </a:p>
          <a:p>
            <a:pPr lvl="2"/>
            <a:r>
              <a:rPr lang="en-US" dirty="0" smtClean="0"/>
              <a:t>Using the instantaneous rate of change of change to approximate the average rate of change, we have the following differential equation model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endParaRPr lang="en-US" dirty="0" smtClean="0"/>
          </a:p>
          <a:p>
            <a:endParaRPr lang="en-US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4470400"/>
            <a:ext cx="2927890" cy="7032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41782" y="6044620"/>
            <a:ext cx="5368925" cy="770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51955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620000" cy="1371600"/>
          </a:xfrm>
        </p:spPr>
        <p:txBody>
          <a:bodyPr>
            <a:normAutofit/>
          </a:bodyPr>
          <a:lstStyle/>
          <a:p>
            <a:r>
              <a:rPr lang="en-US" cap="none" dirty="0" smtClean="0"/>
              <a:t>11.7 Linear Equations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Review: First-Order Linear Equations</a:t>
            </a:r>
          </a:p>
          <a:p>
            <a:pPr lvl="1"/>
            <a:r>
              <a:rPr lang="en-US" dirty="0" smtClean="0"/>
              <a:t>Show that the first order equation in standard form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Can be solved by using the integrating factor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r>
              <a:rPr lang="en-US" dirty="0" smtClean="0"/>
              <a:t>To obtain</a:t>
            </a:r>
            <a:endParaRPr lang="en-US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0939" y="2770699"/>
            <a:ext cx="3007066" cy="5038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47736" y="4190999"/>
            <a:ext cx="2613471" cy="64549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4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30659" y="5410200"/>
            <a:ext cx="4447624" cy="90526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81652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Population Growth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the Model</a:t>
            </a:r>
          </a:p>
        </p:txBody>
      </p:sp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2900" y="2286000"/>
            <a:ext cx="5368925" cy="7708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169863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Population Growth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305800" cy="480060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Verify the Model</a:t>
            </a:r>
          </a:p>
          <a:p>
            <a:pPr lvl="1"/>
            <a:r>
              <a:rPr lang="en-US" dirty="0"/>
              <a:t>Because </a:t>
            </a:r>
            <a:r>
              <a:rPr lang="en-US" dirty="0" err="1" smtClean="0"/>
              <a:t>ln</a:t>
            </a:r>
            <a:r>
              <a:rPr lang="en-US" dirty="0" smtClean="0"/>
              <a:t>(P/P</a:t>
            </a:r>
            <a:r>
              <a:rPr lang="en-US" baseline="-25000" dirty="0" smtClean="0"/>
              <a:t>0</a:t>
            </a:r>
            <a:r>
              <a:rPr lang="en-US" dirty="0"/>
              <a:t>) = k(t− t</a:t>
            </a:r>
            <a:r>
              <a:rPr lang="en-US" baseline="-25000" dirty="0"/>
              <a:t>0</a:t>
            </a:r>
            <a:r>
              <a:rPr lang="en-US" dirty="0"/>
              <a:t>), our model predicts that if we </a:t>
            </a:r>
            <a:r>
              <a:rPr lang="en-US" dirty="0" smtClean="0"/>
              <a:t>plot </a:t>
            </a:r>
            <a:r>
              <a:rPr lang="en-US" dirty="0" err="1" smtClean="0"/>
              <a:t>ln</a:t>
            </a:r>
            <a:r>
              <a:rPr lang="en-US" dirty="0" smtClean="0"/>
              <a:t> </a:t>
            </a:r>
            <a:r>
              <a:rPr lang="en-US" dirty="0"/>
              <a:t>P/ P</a:t>
            </a:r>
            <a:r>
              <a:rPr lang="en-US" baseline="-25000" dirty="0"/>
              <a:t>0</a:t>
            </a:r>
            <a:r>
              <a:rPr lang="en-US" dirty="0"/>
              <a:t> versus t− t</a:t>
            </a:r>
            <a:r>
              <a:rPr lang="en-US" baseline="-25000" dirty="0"/>
              <a:t>0</a:t>
            </a:r>
            <a:r>
              <a:rPr lang="en-US" dirty="0"/>
              <a:t>, a straight line passing through the origin with slope k should </a:t>
            </a:r>
            <a:r>
              <a:rPr lang="en-US" dirty="0" smtClean="0"/>
              <a:t>result.</a:t>
            </a:r>
          </a:p>
          <a:p>
            <a:pPr lvl="1"/>
            <a:r>
              <a:rPr lang="en-US" dirty="0" smtClean="0"/>
              <a:t>Using census data for the population of the United states for 1970 and 1990 we can calculate the value of the constant k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That </a:t>
            </a:r>
            <a:r>
              <a:rPr lang="en-US" dirty="0"/>
              <a:t>is, during the 20-year period from 1970 to 1990, population in the United </a:t>
            </a:r>
            <a:r>
              <a:rPr lang="en-US" dirty="0" smtClean="0"/>
              <a:t>States was </a:t>
            </a:r>
            <a:r>
              <a:rPr lang="en-US" dirty="0"/>
              <a:t>increasing at the average rate of 1.0% per year.</a:t>
            </a:r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4663" y="3810000"/>
            <a:ext cx="2947100" cy="67964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2388" y="4572000"/>
            <a:ext cx="3732212" cy="76753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8536856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Population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752600"/>
            <a:ext cx="8153400" cy="4953000"/>
          </a:xfrm>
        </p:spPr>
        <p:txBody>
          <a:bodyPr/>
          <a:lstStyle/>
          <a:p>
            <a:r>
              <a:rPr lang="en-US" dirty="0"/>
              <a:t>Verify the </a:t>
            </a:r>
            <a:r>
              <a:rPr lang="en-US" dirty="0" smtClean="0"/>
              <a:t>Model (continued)</a:t>
            </a:r>
            <a:endParaRPr lang="en-US" dirty="0"/>
          </a:p>
          <a:p>
            <a:pPr lvl="1"/>
            <a:r>
              <a:rPr lang="en-US" dirty="0" smtClean="0"/>
              <a:t>Using this growth rate and the population for 1990 to predict the population for 2000 yields</a:t>
            </a:r>
          </a:p>
          <a:p>
            <a:pPr lvl="1"/>
            <a:endParaRPr lang="en-US" dirty="0"/>
          </a:p>
          <a:p>
            <a:pPr lvl="1"/>
            <a:endParaRPr lang="en-US" dirty="0" smtClean="0"/>
          </a:p>
          <a:p>
            <a:pPr lvl="2"/>
            <a:r>
              <a:rPr lang="en-US" dirty="0"/>
              <a:t>The 2000 census for the population of the United States was 281,400,000 (rounded to </a:t>
            </a:r>
            <a:r>
              <a:rPr lang="en-US" dirty="0" smtClean="0"/>
              <a:t>the nearest </a:t>
            </a:r>
            <a:r>
              <a:rPr lang="en-US" dirty="0"/>
              <a:t>hundred thousand</a:t>
            </a:r>
            <a:r>
              <a:rPr lang="en-US" dirty="0" smtClean="0"/>
              <a:t>).</a:t>
            </a:r>
          </a:p>
          <a:p>
            <a:pPr marL="914400" lvl="2" indent="0">
              <a:buNone/>
            </a:pPr>
            <a:endParaRPr lang="en-US" dirty="0" smtClean="0"/>
          </a:p>
          <a:p>
            <a:r>
              <a:rPr lang="en-US" dirty="0" smtClean="0"/>
              <a:t>Model Refinement: Limited Growth</a:t>
            </a:r>
          </a:p>
          <a:p>
            <a:pPr lvl="1"/>
            <a:r>
              <a:rPr lang="en-US" dirty="0"/>
              <a:t>As the population increases and gets closer to </a:t>
            </a:r>
            <a:r>
              <a:rPr lang="en-US" dirty="0" smtClean="0"/>
              <a:t>the maximum </a:t>
            </a:r>
            <a:r>
              <a:rPr lang="en-US" dirty="0"/>
              <a:t>population </a:t>
            </a:r>
            <a:r>
              <a:rPr lang="en-US" dirty="0" smtClean="0"/>
              <a:t>M (</a:t>
            </a:r>
            <a:r>
              <a:rPr lang="en-US" b="1" i="1" dirty="0" smtClean="0"/>
              <a:t>carrying capacity</a:t>
            </a:r>
            <a:r>
              <a:rPr lang="en-US" dirty="0" smtClean="0"/>
              <a:t>), </a:t>
            </a:r>
            <a:r>
              <a:rPr lang="en-US" dirty="0"/>
              <a:t>the rate k decreases</a:t>
            </a:r>
            <a:r>
              <a:rPr lang="en-US" dirty="0" smtClean="0"/>
              <a:t>.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Logistic Growth: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2971800"/>
            <a:ext cx="6127750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6591555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Population Growth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Solve the Model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58691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/>
              <a:t>Population Growth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US" dirty="0" smtClean="0"/>
              <a:t>When do we obtain maximum growth rate?</a:t>
            </a:r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endParaRPr lang="en-US" dirty="0"/>
          </a:p>
          <a:p>
            <a:endParaRPr lang="en-US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How can we use this information to estimate M?</a:t>
            </a:r>
            <a:endParaRPr lang="en-US" dirty="0"/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2208292"/>
            <a:ext cx="4724400" cy="3173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Rectangle 3"/>
          <p:cNvSpPr/>
          <p:nvPr/>
        </p:nvSpPr>
        <p:spPr>
          <a:xfrm>
            <a:off x="4648200" y="3657600"/>
            <a:ext cx="304800" cy="6858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43648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718"/>
            <a:ext cx="7848600" cy="1371600"/>
          </a:xfrm>
        </p:spPr>
        <p:txBody>
          <a:bodyPr/>
          <a:lstStyle/>
          <a:p>
            <a:r>
              <a:rPr lang="en-US" cap="none" dirty="0" smtClean="0"/>
              <a:t>11.2 Prescribing Drug Dosage</a:t>
            </a:r>
            <a:endParaRPr lang="en-US" cap="none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Problem Identification</a:t>
            </a:r>
          </a:p>
          <a:p>
            <a:pPr lvl="1"/>
            <a:r>
              <a:rPr lang="en-US" dirty="0"/>
              <a:t>How can the doses and the time between doses be adjusted </a:t>
            </a:r>
            <a:r>
              <a:rPr lang="en-US" dirty="0" smtClean="0"/>
              <a:t>to maintain </a:t>
            </a:r>
            <a:r>
              <a:rPr lang="en-US" dirty="0"/>
              <a:t>a safe but effective concentration of the drug in the blood</a:t>
            </a:r>
            <a:r>
              <a:rPr lang="en-US" dirty="0" smtClean="0"/>
              <a:t>?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The concentration in the blood resulting from a single dose of a drug normally </a:t>
            </a:r>
            <a:r>
              <a:rPr lang="en-US" dirty="0" smtClean="0"/>
              <a:t>decreases with </a:t>
            </a:r>
            <a:r>
              <a:rPr lang="en-US" dirty="0"/>
              <a:t>time as the drug is eliminated from the body</a:t>
            </a:r>
            <a:endParaRPr lang="en-US" dirty="0" smtClean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4495800"/>
            <a:ext cx="3506216" cy="2209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6882046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ssential">
  <a:themeElements>
    <a:clrScheme name="Essential">
      <a:dk1>
        <a:srgbClr val="000000"/>
      </a:dk1>
      <a:lt1>
        <a:srgbClr val="FFFFFF"/>
      </a:lt1>
      <a:dk2>
        <a:srgbClr val="D1282E"/>
      </a:dk2>
      <a:lt2>
        <a:srgbClr val="C8C8B1"/>
      </a:lt2>
      <a:accent1>
        <a:srgbClr val="7A7A7A"/>
      </a:accent1>
      <a:accent2>
        <a:srgbClr val="F5C201"/>
      </a:accent2>
      <a:accent3>
        <a:srgbClr val="526DB0"/>
      </a:accent3>
      <a:accent4>
        <a:srgbClr val="989AAC"/>
      </a:accent4>
      <a:accent5>
        <a:srgbClr val="DC5924"/>
      </a:accent5>
      <a:accent6>
        <a:srgbClr val="B4B392"/>
      </a:accent6>
      <a:hlink>
        <a:srgbClr val="CC9900"/>
      </a:hlink>
      <a:folHlink>
        <a:srgbClr val="969696"/>
      </a:folHlink>
    </a:clrScheme>
    <a:fontScheme name="Essential">
      <a:majorFont>
        <a:latin typeface="Arial Black"/>
        <a:ea typeface=""/>
        <a:cs typeface=""/>
        <a:font script="Jpan" typeface="ＭＳ Ｐゴシック"/>
        <a:font script="Hang" typeface="HY견고딕"/>
        <a:font script="Hans" typeface="微软雅黑"/>
        <a:font script="Hant" typeface="微軟正黑體"/>
        <a:font script="Arab" typeface="Tahoma"/>
        <a:font script="Hebr" typeface="Ta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sential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250000"/>
              </a:schemeClr>
            </a:gs>
            <a:gs pos="35000">
              <a:schemeClr val="phClr">
                <a:tint val="47000"/>
                <a:satMod val="275000"/>
              </a:schemeClr>
            </a:gs>
            <a:gs pos="100000">
              <a:schemeClr val="phClr">
                <a:tint val="25000"/>
                <a:satMod val="300000"/>
              </a:schemeClr>
            </a:gs>
          </a:gsLst>
          <a:lin ang="16200000" scaled="1"/>
        </a:gradFill>
        <a:solidFill>
          <a:schemeClr val="phClr">
            <a:satMod val="110000"/>
          </a:schemeClr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4127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9999" dist="23000" algn="bl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19050" algn="bl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l"/>
          </a:scene3d>
          <a:sp3d prstMaterial="plastic">
            <a:bevelT w="38100" h="31750"/>
          </a:sp3d>
        </a:effectStyle>
      </a:effectStyleLst>
      <a:bg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96000"/>
              </a:schemeClr>
              <a:schemeClr val="phClr">
                <a:shade val="94000"/>
              </a:schemeClr>
            </a:duotone>
          </a:blip>
          <a:tile tx="0" ty="0" sx="100000" sy="100000" flip="none" algn="tl"/>
        </a:blipFill>
        <a:gradFill rotWithShape="1">
          <a:gsLst>
            <a:gs pos="0">
              <a:schemeClr val="phClr">
                <a:tint val="84000"/>
                <a:satMod val="110000"/>
              </a:schemeClr>
            </a:gs>
            <a:gs pos="44000">
              <a:schemeClr val="phClr">
                <a:tint val="93000"/>
                <a:satMod val="115000"/>
              </a:schemeClr>
            </a:gs>
            <a:gs pos="100000">
              <a:schemeClr val="phClr">
                <a:tint val="100000"/>
                <a:shade val="59000"/>
                <a:satMod val="120000"/>
              </a:schemeClr>
            </a:gs>
          </a:gsLst>
          <a:path path="circle">
            <a:fillToRect l="40000" t="60000" r="60000" b="4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Essential</Template>
  <TotalTime>3146</TotalTime>
  <Words>1313</Words>
  <Application>Microsoft Office PowerPoint</Application>
  <PresentationFormat>On-screen Show (4:3)</PresentationFormat>
  <Paragraphs>229</Paragraphs>
  <Slides>30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1" baseType="lpstr">
      <vt:lpstr>Essential</vt:lpstr>
      <vt:lpstr>Chapter 11</vt:lpstr>
      <vt:lpstr>Introduction</vt:lpstr>
      <vt:lpstr>11.1 Population Growth</vt:lpstr>
      <vt:lpstr>Population Growth</vt:lpstr>
      <vt:lpstr>Population Growth</vt:lpstr>
      <vt:lpstr>Population Growth</vt:lpstr>
      <vt:lpstr>Population Growth</vt:lpstr>
      <vt:lpstr>Population Growth</vt:lpstr>
      <vt:lpstr>11.2 Prescribing Drug Dosage</vt:lpstr>
      <vt:lpstr>Prescribing Drug Dosage</vt:lpstr>
      <vt:lpstr>Submodels</vt:lpstr>
      <vt:lpstr>Submodels</vt:lpstr>
      <vt:lpstr>Submodels</vt:lpstr>
      <vt:lpstr>Submodels</vt:lpstr>
      <vt:lpstr>Submodels</vt:lpstr>
      <vt:lpstr>11.3 Braking Distance</vt:lpstr>
      <vt:lpstr>Braking Distance</vt:lpstr>
      <vt:lpstr>Braking Distance</vt:lpstr>
      <vt:lpstr>Braking Distance</vt:lpstr>
      <vt:lpstr>Homework (Due Wed 10/12/12)</vt:lpstr>
      <vt:lpstr>11.4 Graphical Solution of Autonomous Differential Equations</vt:lpstr>
      <vt:lpstr>Graphical Solution of Autonomous Differential Equations</vt:lpstr>
      <vt:lpstr>Newton’s Law of Cooling</vt:lpstr>
      <vt:lpstr>Newton’s Law of Cooling</vt:lpstr>
      <vt:lpstr>Logistic Growth</vt:lpstr>
      <vt:lpstr>11.5 Numerical Approximation Methods</vt:lpstr>
      <vt:lpstr>Numerical Approximation Methods</vt:lpstr>
      <vt:lpstr>Numerical Approximation Methods</vt:lpstr>
      <vt:lpstr>11.6 Separation Of Variables</vt:lpstr>
      <vt:lpstr>11.7 Linear Equations</vt:lpstr>
    </vt:vector>
  </TitlesOfParts>
  <Company>Microsoft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1</dc:title>
  <dc:creator>User</dc:creator>
  <cp:lastModifiedBy>User</cp:lastModifiedBy>
  <cp:revision>149</cp:revision>
  <dcterms:created xsi:type="dcterms:W3CDTF">2012-08-22T03:04:18Z</dcterms:created>
  <dcterms:modified xsi:type="dcterms:W3CDTF">2012-10-10T11:30:56Z</dcterms:modified>
</cp:coreProperties>
</file>